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handoutMasterIdLst>
    <p:handoutMasterId r:id="rId12"/>
  </p:handoutMasterIdLst>
  <p:sldIdLst>
    <p:sldId id="384" r:id="rId3"/>
    <p:sldId id="366" r:id="rId4"/>
    <p:sldId id="385" r:id="rId5"/>
    <p:sldId id="386" r:id="rId6"/>
    <p:sldId id="362" r:id="rId7"/>
    <p:sldId id="364" r:id="rId8"/>
    <p:sldId id="363" r:id="rId9"/>
    <p:sldId id="365" r:id="rId10"/>
    <p:sldId id="37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CC"/>
    <a:srgbClr val="000000"/>
    <a:srgbClr val="FF33CC"/>
    <a:srgbClr val="6699FF"/>
    <a:srgbClr val="9933FF"/>
    <a:srgbClr val="00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24" autoAdjust="0"/>
  </p:normalViewPr>
  <p:slideViewPr>
    <p:cSldViewPr>
      <p:cViewPr varScale="1">
        <p:scale>
          <a:sx n="90" d="100"/>
          <a:sy n="90" d="100"/>
        </p:scale>
        <p:origin x="4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0191E4A-4D68-4DE2-9B26-6433430EB1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45F8D-8EE4-4347-B967-23A6BC3EE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0358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E99D8-3907-4753-8D22-4BE4F84D80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61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2067F-02A4-4544-9AD2-1C2B3A668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800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4A899-F672-4496-96AE-1C589B6FCA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117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C85FB-2E91-40E4-B9D9-87535F8C7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76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79DFE8F-7AF4-443E-ADCA-556EE27729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6213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6A298-85BB-409A-94C4-33E27EEE66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9280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0C11A4E2-CC4D-4763-AE57-B423F79D6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180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0CAC-532E-4EAA-8DF1-FAF90609D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3099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65031-3AFB-4923-94D9-06B9206718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4948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6EE3F-4968-45DB-887A-14799379F1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792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36BF2-4143-4475-8767-04A8468B92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73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32139-7D0E-4844-81EB-9B6D3AB4C5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5695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07AF2-452C-439C-AB3F-8E595DCFCA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3286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B64DA-CF72-4A54-B670-0062A5E0C1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66035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F3887-D4F1-4024-B384-B762FB629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314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149DA-D98E-4AEC-AB3D-65C573D9DF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2082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AB91C-BE99-4B9C-BD8A-68E30946E9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98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D73B-2171-42F0-AE22-61102D720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895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058E2-36F0-4695-93F1-4BC441F91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26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FBA12-78B6-4C5E-872A-B7A9983C50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362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735A7-07AF-4FF9-A3C9-D5EF90AD6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39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E0865-B8A4-4AAE-96E8-5C06479FF1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8666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5AB3A-1C37-4C3E-B317-179392167E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580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60795CD-48FD-47CB-85AA-D1534E228F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34" r:id="rId9"/>
    <p:sldLayoutId id="2147484235" r:id="rId10"/>
    <p:sldLayoutId id="2147484236" r:id="rId11"/>
    <p:sldLayoutId id="2147484237" r:id="rId12"/>
    <p:sldLayoutId id="214748423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05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AB42D1A6-3E89-4951-908A-0850B8D02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205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39" r:id="rId2"/>
    <p:sldLayoutId id="2147484252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53" r:id="rId9"/>
    <p:sldLayoutId id="2147484245" r:id="rId10"/>
    <p:sldLayoutId id="21474842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url?sa=i&amp;rct=j&amp;q=&amp;esrc=s&amp;frm=1&amp;source=images&amp;cd=&amp;cad=rja&amp;uact=8&amp;docid=1hOyXMaVxnBlqM&amp;tbnid=pyxIw6h6_fi7bM:&amp;ved=0CAUQjRw&amp;url=http://www.bookcrossing.com/journal/11611439&amp;ei=RggGVM6oFMGBygTv5YLgBw&amp;bvm=bv.74115972,d.eXY&amp;psig=AFQjCNEz50OHW5FDt-v4AudCFoJTqe4VDw&amp;ust=140976787433680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url?sa=i&amp;rct=j&amp;q=&amp;esrc=s&amp;frm=1&amp;source=images&amp;cd=&amp;cad=rja&amp;uact=8&amp;docid=1hOyXMaVxnBlqM&amp;tbnid=pyxIw6h6_fi7bM:&amp;ved=0CAUQjRw&amp;url=http://www.bookcrossing.com/journal/11611439&amp;ei=RggGVM6oFMGBygTv5YLgBw&amp;bvm=bv.74115972,d.eXY&amp;psig=AFQjCNEz50OHW5FDt-v4AudCFoJTqe4VDw&amp;ust=1409767874336802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43000"/>
            <a:ext cx="8763000" cy="1143000"/>
          </a:xfrm>
        </p:spPr>
        <p:txBody>
          <a:bodyPr/>
          <a:lstStyle/>
          <a:p>
            <a:r>
              <a:rPr lang="en-US" dirty="0"/>
              <a:t>Please copy this week’s calendar into your agenda…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22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362200"/>
            <a:ext cx="8458200" cy="4550513"/>
          </a:xfrm>
        </p:spPr>
      </p:pic>
    </p:spTree>
    <p:extLst>
      <p:ext uri="{BB962C8B-B14F-4D97-AF65-F5344CB8AC3E}">
        <p14:creationId xmlns:p14="http://schemas.microsoft.com/office/powerpoint/2010/main" val="271825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3627437"/>
          </a:xfrm>
        </p:spPr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marL="0" indent="0" eaLnBrk="1" hangingPunct="1">
              <a:buNone/>
            </a:pPr>
            <a:endParaRPr lang="en-US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44109" y="2967335"/>
            <a:ext cx="8255786" cy="12464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5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Good Things….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News Live!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get out your Mary Had a Little Lamb activity and we will present your interviews.</a:t>
            </a:r>
          </a:p>
          <a:p>
            <a:endParaRPr lang="en-US" dirty="0"/>
          </a:p>
          <a:p>
            <a:r>
              <a:rPr lang="en-US" dirty="0"/>
              <a:t>Remember, do not tell us who you are and we will see if the class can guess based on the clues in your interview who’s perspective is being shown.</a:t>
            </a:r>
          </a:p>
        </p:txBody>
      </p:sp>
    </p:spTree>
    <p:extLst>
      <p:ext uri="{BB962C8B-B14F-4D97-AF65-F5344CB8AC3E}">
        <p14:creationId xmlns:p14="http://schemas.microsoft.com/office/powerpoint/2010/main" val="85637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391" y="2590800"/>
            <a:ext cx="8229600" cy="1143000"/>
          </a:xfrm>
        </p:spPr>
        <p:txBody>
          <a:bodyPr/>
          <a:lstStyle/>
          <a:p>
            <a:r>
              <a:rPr lang="en-US" dirty="0"/>
              <a:t>Today, we will </a:t>
            </a:r>
            <a:r>
              <a:rPr lang="en-US" dirty="0" smtClean="0"/>
              <a:t>read a story and analyze all the story elements we have learned</a:t>
            </a:r>
            <a:r>
              <a:rPr lang="en-US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87" y="2895600"/>
            <a:ext cx="8229600" cy="438943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642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44845" y="793129"/>
            <a:ext cx="8229600" cy="1143000"/>
          </a:xfrm>
        </p:spPr>
        <p:txBody>
          <a:bodyPr/>
          <a:lstStyle/>
          <a:p>
            <a:r>
              <a:rPr lang="en-US" altLang="en-US" sz="5000" b="1" dirty="0">
                <a:solidFill>
                  <a:srgbClr val="C00000"/>
                </a:solidFill>
                <a:latin typeface="Tempus Sans ITC" panose="04020404030D07020202" pitchFamily="82" charset="0"/>
              </a:rPr>
              <a:t>“Eleven” by Sandra Cisneros</a:t>
            </a:r>
          </a:p>
        </p:txBody>
      </p:sp>
      <p:sp>
        <p:nvSpPr>
          <p:cNvPr id="18435" name="AutoShape 2" descr="data:image/jpeg;base64,/9j/4AAQSkZJRgABAQAAAQABAAD/2wCEAAkGBxQTEhUUExQWFhQWGBgXGBUYFxgYGBwXHBwXFxUXFxcaHCggGBwlHBcXITEhJSkrLi4uFx8zODMsNygtLisBCgoKDg0OGhAQGiwkICQsLCwsLCwsLCwsLCwtLCwsLCwsLCwsLCwsLCwsLCwsLCwsLCwsLCwsLCwsLCwsLCwsLP/AABEIARMAtwMBIgACEQEDEQH/xAAbAAABBQEBAAAAAAAAAAAAAAADAAECBAUGB//EAEwQAAIAAwQGBQgDDwIGAwAAAAECAAMRBBIhMQUiQVFh8BNxkaHRBgcUMlKBscEjU+EXJEJUYnJzgpKTorLS4vEVMxY0ZMLT40Nj8v/EABoBAAIDAQEAAAAAAAAAAAAAAAABAgMEBQb/xAAsEQACAgEEAQMDAgcAAAAAAAAAAQIRAwQSITETFEFRIjJhwfAFM3GRsdHh/9oADAMBAAIRAxEAPwD1GYSoNPhEfSzwgVs29Q3eEVL3V3RGiZpemcQOyJC18R3RnJzzWCgHmvjCGW/TOI7BDm1neOyOX0fpF3tc+U7FGlkFZRXBpBVaTQ2ZPSFgcaC6BTadSyaRlzVvS3DKBW8Dhdxo1aYqaGhyNIdAahtZ5EN6Ud/8MZFi0tJnECVMRyVLC6wNVBAJGGwkA7qjfGZ5QaWZHs6ypi1Nqkypqi6xuOaMDUapy4wqC0dWbSd/d9kRNpO/+E+EYg05Zy/RiavSXujufhB8wCKVGzE4Gogp0lK6QS72sWujDAsBeKBqUvXQTStcDCDg1vSjv/h+yF6SeR9kVGpw7ox9CWidaFE9nCS2JMuUqofo60UzGYVLMNbVugVAxpBQHQtaTv7j4Q3pDb+4+EYy6Vl3Z7tMUpIZg5C0uXVDENU6xANajeITaZkqqM7FFd+jHSS2TXpUKQwBWoBpXOCh8Gx6Sd+/YfCF6Ud/cfCM026XcMwsAi4MSKUIzBBxrlhTGogb6VkhFczFCO10McBexBBw1SCCDWlDhAHBqm0nf3HwiJtJ3nsPhGVM0tKC3y10X7mspU3qVoFK1OGNaUpXdCfSMq6j3wVmeoV172BbVug3tUMcNgJgYjVNp4nsiPpHExWI55ERQc8iAZY9I4mGM/8AKPYYAV55EQu80+yGARpmRqTwpCgDriIUIizVtAPd8uuKzjj8YuWleGwbt3VFRxzh8omMSDiIdhqmhF6hpWlK7K4ZViUuu74wRVNP8wgMP/T5sybLmzBKR5SzAGVi94uAuRVaKCL1MakD3h0To+1y5l+a0qYxkhGN9sZqElWAuUVWvNgALt0etWOjQHmsSpDsKOasmhZieh4ywZEuYkwgsfXUCssXdbWAONIBL0NaOhsko9EfR5kt3cvMrMuV1gLmDEm8a1xr1x1V3nCHK84QrCkZWjtG9HNtMw0+nmK4IvVostEo1RvU0zzjJl+T83ppU2YUYpPeaWUzBeVg8tB0d0KrKjKLxvE3M8Y6orzhCZcvAQWFIgR19jRi2WyWiShky+jKKT0UxjMqqE1CNLC6xXIG8ARSuOewJqlygIvKFJGFQGvXT/CYFKtiNNeUtC0sKz5YXy10ddFJ943wqE2vkyZOjZyNayOhYT5yuqMZtLlyXKmLM1MykvDMVO6HTRcwS7Mt5D0U3pHB6QgJSZdlyzdqbpdAC1ME2R0F3mghXOaCAdHMW7QTzUtCs4PSWhJ6YPSksSbsuZhkTKoSNjROboyYZaoJchVE6XMuAzLoCzOlZr3R6zswr6ooTmY6Iy8fsEOyY5fCCwow9N6NeY0mbJmXJsliwDKxRlYXXRqYio2jKKn+kOJZROjvF3miZrr0cx2ZiZaAG8BeOBIvVINATHSFedWIonOG6AARA3/HxhqDmsEmjLj1Q7JzhAMCac18YhUcgxYKc4RG5zhABRtMwCh47jChaRWijr4QoaRFm3aHOGOz5CKZbj8IsWs/ARSYc1EAw0pzx7IJf4mBSlw/xCIxgGEDcfjEi/E9pgRHOMSqa/5gAkz8T2w5bie2B3ua87olXmsIB3Pw3/bHP27yolyJxlWhWl1oyTALyMvuxBGIIxyjfducIw/KzQYtUkqKdIushwz9k8Dl2bolCrplWbeo3Ds4OT5WlLXPngFhMUqq7qU6Inqp/EYl5G+ULS50y8A72h5dXZrqrQvfZvc1acI59tHTakdFMruuNn2QayaDtExgqyZmJAqUYAcSSKARucI0caOTLuT/AD/k9msOkpU+plMHCmhYDVrnQNk2FMt4i3d5pFLROjUs8lJSZKKE0GLHFmPWTF2nV2COe6vg7kL2rd2RdeEM+yHavDuhOerugJDMOaRGkSPu7obs7oAIunPJiJXr7Im2WzuhhzlABAgxG7EjzlC52QAUbaNX3wolpD1ffuHGFEkQb5Nm0r8B8IqtK4Hn9WL044DqG3h1Rm26RfW6rsmIJZSA1BmASMK74TJIspL55WH6Lhz2RzIsp9OEozZxlGR0l0zW9a9dzBBpw4xp22QkiUrAtdlzVapZmIVmCsKk1Io7Z/IQi140q57NRE55MSu5+P8AdALHb5cwsqNVkpeUhlIritVahoRtgErTclnEoPrtW7VXAemdxjg/ugsjsl8Fy5zX+6Bpa5XSdF0idKBW5eW/TOt29Ub4sXucY5S3Wgy9Kqyy3mXrMRdS5XB86uyigpv2wPglihvb/pZ0DWyV0wk316Uiol11iMTWm6giz0fx52Ry8m1M+k5ZeS0r73mABjLYnXXHUJA27dsX52mHCzpqS0MqQXBvNRmuYzLurRaYgVrUqcoVk5Ymqr4NooeaxIpzQxlStJs0ySVCmTPll0wo4ICtjsIKtwpTbD2e3TCtp1VZ5TsqACgb6OXMQEEnHXoTXGmyCyvxtGlcxy57IYpzyIwH0yy2QTEPSzXaXLVWVVKzXKrcZRSl0k4HHjti9ogz7ricMKi4TdvUIxDBMMDlTYYLG8TStl+lYZhGf5UaQaRZJ0xMHVdU0qAxooNNtK190AnTWk2izy1Z3SaZisHJZgVUuJgOYFRQjLWFAIdgsbav98GsRDARz2jLL0sy0y5rvMSVNuojM1ACiPUkazethU4RoeTU1jZZV4lmAKFjUklGZanjqwrHPHt9/wBsvsOcYRTrgh6ogTwhlRFhESsO2cRc03c+6GBU0kNX3+MKIW86oyzHwMKGiEuzbm5DqG/dFRiePf4RcmDAYDIbt3VFQ1w+yESMW0zXW3yyEmMhlGW7KjFVJa8tTSmyLvlCrGQwRWZiyUAFcnVuzCNJBzhErvPJhFnk5Trow7VZphn2got0TLOqLNwp0imbSuNcnGNNkV/J3RaqJJmSpnSyVpWZMvIppdPRi/dx2UGA6o6Rq0wOOwEkCuypxpGb5N6dW1yekWq4lWQmpBGOYzwoYKLPJNxdLjj/AEaVeeTGU1gmenLPAHRiQZdb2teLXvV3bM4sWjS8tZ6yCT0ji8AASKY4k5DI5xoHLMdogqytOUOa7RkztFzDapdoDqFRGS4VJJvYk3q8Bs3xWtugJjh5STQkiaS01QpL1bGYqNkobM1BzNMDQb5pyIQUcgQUNZZKvwZGl9Eu6yuhfoZkk1ltdvLS6UKFSMQQe4RHR+iJstZtbQzTJusWKIAJlAt5Vu5XVUXfyeMbBHX+zD4ceyCg8sqoxp+gFdJod2LzGRzMFFKvLp0bIAtBSlca121i7YrO6LSZMM1q5lVXsCj37YtinHsMNXD/ADBQnkk1TBTrOrqyuFZWFCDiCNxEBsmjpcs1RFBoFrmbo/BBJqBw4RcNByYYEc1gI26op2exS0LFAqlzeY7Scqk3sYeRZUliiKqgsWIHtHEnPbFhyKfbCYjkwA2yBXiO0eMN2dv90TLjj2w1RyRAIFd6u37YZ05r9sEJHJEJiOSIAM3SK0UdcPD6SpdGG3eNx3Q0SRCXZtzhlnkIq3YuTdnUN0Vig3fy+MBIdF55ESuDn/8AMOgHNPGCXevnqMICvOoqltwJzGz3Rx2jbStiaQ76sq0WaWGpsnS0FMtrKacSI7O22cujJVlvC7eGJFd1QRFM6GVpUqXNYv0LI6scDeQ1Qmi0ywO+pgaL8c4pU/c5+RZiLbZZkwUnzhPdxX1Vup0cvPJRh13jG5pDSM1GIWWoRUvNMmOUQnYiEVq2GeQhaQ0OXtMm0LMumUGW4VvAq3rY4UPgIy9JeTc6bNnsTZ2WYgWWZil2k6t03FIuipxvVrw2QizdCbVv2/U2bXpS5ZfSQhZBL6S7Ug3aXs8q0ipo3yllzjLFyZL6YEyzMWiuQKkKca/OGtdknPYOgEpBMKCUys4uhRqllYVqCBhgDjjSDaQ0e7WmyOFHRyekrQioLKFXAnEDGERSx00/z7hbVpqzy3KvNVSpANcgTiAzXaKSNhMG/wBQlhGmOejRfwpgCAg4ggkZY9fCOatrS5c60SZ8x5UiZMSb/tOb7arsVnAFVW8oBBxFNlYv+U8rp5VnnSh06SpyzSqa19BUErsYitacDBY/FG0vn3Niw2+VOBMtgaUrq0NDkaMoNDjQ5YGDqPlsEZsqYZ1olzZZPRpLcMxVlqXKFUoyg1F0k4YYRdtk4SpbzDiEUsQM8ATQVHCGUyjTpGJNmTmtE6W04yNUejqBLIfCperKb5DVBUUoO2NkT1DrKJq5UtkMloCxxwxYdsYXlRbJM2xzCHW/dDS1rSaJo1kUJS8HvAClKw9n0crWqVNmJSabMGcVI1wyA5Z0qRuxEIucU42+P+HQTVNP8eMSu84eMc9pqzzPSbOJM1kM3pL9SzJdVVNVlnVDY4HecawLS/SSWs9nks7Gc7ku7AvdUXiqu60BPEGCyCxXVPs6QqeR9sK6dx7PtjnbZpCdZ7MhnIrWh3EpQmILMWuEgCp1VJIGZEGFttAss2a0kCbLv0vaisqivSBSCQNl07QcaYwWLwy/Q2XBxz598M3OcZ3k9Kf0aX0isHuqCWZWJJAq1RvJJjSaTw+HjDK5Km0Z2lfVHX8jCh9LJRRhTH5GFEkVS7NmY2A6htMVg/NYNPGA6orKg49/9MBIMH92PAxOvNPtgQljdz2RMqN0IZK9zSFf6ogtN3fEqjd3/bAAzPxiSTcc/hDVG7v/ALomDw57YAHD8T3eEI85wgeHcYVeA7P7YBmRKFolzZtFE6XMa8oLlWQ3QChBFCmrWoNccjFnQdlMmUFa7eLOzBQboLMzFV4CtMhlF1d9Bz7ofshUTlNtUN0nOMRYg54j38YkDzhCB5w8YCAEy1L3yoLDJqC8OonGGmSlYqxGsuRriK50O7LDbSC3jzTxhgx5P2wBbK02QjTEmMDfQMFN44BqVwrQ1pt3CAaW0dLnqA5ZSpvJMQhXRhtU49hi+SePP60JR18++ESU2naMO06CVkAEyZ0izVnCaxVmvqLovZArQkUFBjFmdYmmSZkqbMvGYjISqqoUEEEqKk1x2nsjUB6+/wAYi1eawUPySZQ0ZKdJSJMZWZQBeVaAgZGhJxiy3V8IKff3+ERPv7/CGQbt2zM0kcFw2/IwofSuS9fy6oUSRXLs2piVAzyHOUB6LnkQaacBicuMV72O3tPhASDCTzQQ9zcewDxjItmiBMcuJ05CwoQkyg9W6DTeM6wCT5O3Ct2fPKgpVS9QQoYXQBSlSQTvpBQuTbeRXawoa4GmW/HEcIx7Joq2KAptSsAtPUq1a1BZmJvHYThWuAWkK1WJEU1nuiq5mtrEXUC4ywQcFwrTHhspGVoIBRW02ggA49Ka4mt6oFTSgpsw64aEwknRlqFa2pSS4b1BSlCGGOVaLQDLWzJrBplgndI7JOUVYEA1ai1TVuk3RgrCoA9auyKNgsSvKZPTJjMrli6TSrAUuhSTXAUqQdta7RBJuhZT63pE4VJNVtBwq9+l6tafggVyFIBllLDaa42paXSP9pK3sSCcKEZYYYA7cYdLLaLjBp6MwulSEpSh1gaZ1FBlsJpjQRk6PQK300wpMVUIdwwxU4i8KqxDVpwGEV7HoWVLmLdnzcReCdMxUhWqzEXscaAk7BTLCEBbtFltJK3bQigIAfoq1ceswrXA7tgw4iUyz2jo6ekKHvks4lkC5TBQKmhxB94xwxrztGqzFvSpy3mqAJ1Fx1rq44g1GGNKYbQS2TQ6p0gE6aTMuE3pl43kCgsMa1YKKk7KZCAZGZo+eCDLtJF2WJYDKXUsAAXcYFjUE5jvNTT5U8hbk9VIVQay7wZ6m+SMCRSlACNsV5uj1aSjelTllykNZgnMt4KwZmmPWppcIrUYFt8QXRCugPpc9kNc5x3AE44gih3eseFEAWTZ7QfXnqRdYaq0qTfCkmmyqYilSpNBWgA1gtJQK1oF4CgKihyqDUUq288MhBRYFQq3pU3Aqqq02qVIVFUr+FVtah2udgAELVoxJrzG9KmqbymizRRNX8CoN28pxIzBOMADpZbXl0yUotNQHfe9bHdtOWzKDTbJPLy/pQJamWWAUBmKkXqkUoGIx2UNKDbGzWRFd0FoYu6awabecAlrrpX1KXiMBsXdApuiRqj0ycBeUqOkU5A6t4irAhScTjQ1rDA2bw3HsEK8N3wjEfQhIoLVPpt+kBqNeoJO+916o3Qay6M6Mik4kIrIgYK11TQ0yxpQY7gBxhAaTMK5fCIsw9nuEMq4YkH3AfCESN/dCGZ2lzguFMd3CFC0vSi037juhROPRCXZrzmNBllu+2KyTTyI5Xyj8r5kia0oS0YLTE3q5A7DTbGD/wAezAf9qX3xLxSZW9RBcWel9Ief8RMzOPPZHmn3Qpv1Mvvh/uiTvqZXa3jDeKSF6nH8ndWrRUhyWdAWN6pqQTeAVq0IzXCJTNFSGuFpaky63ag6tTeNNbf844JvONO+qldsz+qGXzjTvq5fbM/qheOQvUYjvF0TIAIEpQCrIRrYq1CwOtkSBC/0Wz/VDJRgXHq0KmgOYoMfExwbecaf9VK/j/qhh5yJ/wBVK/i8YPFMfqMR3x0JZ7gl9GLga+F1qBqXa9lcMjU1iB0DZwGCy7t6W0olaiiNgQAQRXjSOF+6TO+plfxeMI+cmd9RK7W8YfhmHqcR3iaAs+NJOeBxbEcd54nHE74lL0JIVlZZdGWpDVa9UhVJJ2miqMd3ExwI85c76iV2v4wj5zZv1Ertfxg8Mx+oxHotq0fKmVvy1aouklVrTEUrmMzlFOZ5O2U5yhWjCpqTRrxeprUklia55bhThfunTvqJX7Uzxhx50Jv4vL/beF4ph6jGdw/k7ZTSsoYUpiwyN4Vo+OPwiP8Aw/Z6g3MADgSSCSVJY1apOoB1Ft5jiz50Zn4un7b+EN91KZ+LJ+8b+mH4ph6jGdy+hpDMGMupuCXiWpcHqil6mFBjnhApXk5ZlIKyzUEEaz5g3gfW34xxB86r/iyfvW/ohj512/FV/en/AMcLxzH5sZ6NY7OstQiiijeTtJJ27zBicMu8x5iPOwfxVf3x/wDHEh51j+Kr+9/9cLxyJeaB6VXnHwiLNw57I82PnX/6Vf3v/riP3V/+kX97/ZC2SDyxO70r+D7+coUczoPys9OvfRCX0dMmvVvV/JFKUhQ0mhOSfJj+Xppapn6v8ojknmYx1fnE/wCcfqX4COReNMDnSX1Me/D9JAcTl3YwWXZphyU+/D4w3liuxLFJ9IYND1h7RZnUVa71XhXsgEp4cMkJdBPDOPaDVhqxEmImLkikmTD1gcKJiRMmBtD1hjEKTJWMYgTEmMQZoi0NMRMCYxKsRrCJLgESYg0EbCB3og0XJkC0PfiDERAtESwMxiAhg0KExo7/AM2H/wA36n/dCiXmvGrOPFB3NCiiXZdHoueccUtb/mp8I5WRZb2JyjrPOaPvs8VT4RzjNQYQs2RqKSI6fHFzbl8hpTBdUACK9teudfcYSI5yU78wMCKwCbJY4G6PfWM8cUm7NWTPjiqsUm7sVQR7zwrCm2cNlqtu2Hw90Fk2C7rA4jhh74Oy7aYd46uEbMcXFHLz5VJ8GTMlspowoflvG8Q0aZIIoRUc5bjFWdZTmuI3bQOO/rjVCa6ZmfJVrDiFWkImLW0JChiYYsIGWiNpE6CEwIwr0QZog2NJjtAmiZMDYwrJJEHNYCYIcIiTEWWrgDWGIgjJA4gy1MksSAiAgiQ0Kz0HzX+rO/OX4GFE/NeNSd+evwMKKJdl0Oi550R99j9GnxMYcmVeOGVKnwjoPOsPvpf0a/Fo5+x2m5LAuktt3cB2HvivNFtJolgklJpj2yeVGGefbgR2VjKnW/cIjbbQ016AZnIdgjVsHkszCsw04DxhLMsUakwyYVklaRjrpFhjSLtmtofLBtoO7bTeIs6U8mCgJRqjcY5dyUbaCO2JwzKfTKJ6ZdVTOimbx7xA1fGoz+fCAWS13wCPWyI2H3QVgDiOyL1KzFKDXDGnKrnc2/YTxHzEUp8srn9h6jF0Hf2wRxhjQjccu7EdYiW5oUTHuljRRj2wSbo5wKlX7DHW+TWjQNYY7SDmPHujbtqCkcvNrmpUkdbHpVtTs8mZiDClz6x0vlTYVIvgANznHGI9COyNOHNuVkZ4Vyad6GvQBXiVY1qRkcSRMDdwOuHZoFZZXSTAo2mkRnk2qyeOFsDNc1ziN4749CkaAlKoqlTtJgNp8n5TDEUPCOf66Nm9aZ17HDSp1cDnB1MD0pZeimFdxwPCJyzG7HPcjLkhtZ6X5rh9FN/SD+UQofzWD6Kb+k/7RCiuXZOHRseciz3rXLrkJYJ/aag98cnpDDDf8Y7vy/X74Q//AFj4tT4mOL0imre3Y+EW1cSiE9uYoaCAE99tMvGOxlz44eTP6N72/A/KL0zTDqRgKbvtjm6nBJzs6ikoqjoLZpBa3RQnbjgOuMXSWhFnCoFG3iAkXmvA0DY1+MdHYAFS6Bhz2xkk/FzHssxx8i5Rwo0eZS45gwZSa4Z/GN/T1mHQswzXHvrSMISSVDChBod2GcdLSZfJGzn6vST3/SrGKVxEFWUYHLvVyNe0U4xdksAR1iNMppJ8nP8ADJSSaLUudc9UFWXGmVfkw4xetluDYGt7hj1VgtrcBKbcKRkGRfJYMQa5jLhHHpSds7FNfSinpMkihB20/wAxwdcY9HmEgXWIbZlSOa0pokIHMsVvGtMyATXDq5rGrBJdBkg48syJWUFgCtSDBo3JmCSExjQ8lpZEwkrWmzrjOJjrfJqSrqaGhNakZ9sZ9XPbA0aWG6RspbyTdZWXccCD7xGdpDSdw3aFju+2LFrsxUEmYzUG0L8gIyp9mMyc9GIoRiKbhvEcrHGHfsdOW669znPKA3mDUpXCKsg4CNTygkhKKWLHPH7IypEdfTv6VRz9SqdM9U81Q+hmfpT/ACJCiXmmH3u/6Vv5EhRJ9lcOjpvOEaTU/M+ZjhbTMqpG+O685A15X5pHfHDWgAnui+P2mLK6mzDnDCLOjQj+v64GHVDW2Vt2GKijEUNDnWKs0FKPZ1Mc1KCkayNc1T6pxHA/bGxYLRgKkV3Vjn/S6ihwO8c4Ra0ayKanE7KYxy8sLXJpg6a2m1bkvKU9rD5n4Ry2iHopXdl8afGOrsSliXYUwNBuHjHIJJMsUIIJxiz+H1biWT+5SNnRTfS03g/KNK22YXchwO4xh2KbR1bjj79sdHOaoivWJxzJhSlF2Y2kLXgMwQMCOOYgFjmkLWta7Ylb2AalMN27q8IpuxGAHOzKJRjcTLuSn2F0nabqljTgOOyMrRtWJJusD7ZIFYuJZC5qxrzuiE2z9EwIu0xGsKjuiUajHbfJKTlOW6uC6uiZTevKk9asSfhFG3+TaDGWbveIsSbcBslDiuB7IMlsrtHbFMZZYvs0SjikqOTt2j5ibKjh4Ro+RdtAmMhzbEfAxqu0QsWgNdppBWvq9ftcItnnUoOMymODZJOJo6ZYlDQgdeEZFjtWuzYY0yNTgKRctyrMF2YbrDbsPV4RktZVQ6pvNspFWKK20y6be/cjJ8oZ96YYqSGjo5ehrwYTM2xqMxGJbdHPIajDVOTDI/bwjdgyR+1MyZ8cn9TR6p5pB97txmt/Kgh4N5pR97frv8oUWvszx6N7zljGUfyW+Kx55PmhcSY77ztMQsmhpW+OP4EeVzFzJz4w3mUVRZi/h0s8tzdIuo3SrqmgrTj2bImklV8TGbZJ5RvyTn4xuKl+lKUjHlyyb5fBu9LHCtiQGVJBi7ZZADCkTkyqYROUutGWWS7JeFUma7aqk7gYotIV5YVhWgHXls3QQziRSIUO00jLG48mmk3yc9b7I0k1Jqhwr8jGpoq3BwFY40wO8eMZWl7dfa6PVXvO+M+/dx2R0t3mgo5O/ZhLSyUd8f7HQW6zVJPZFWRK35QOVbjSlaxJrXTdFj0+VLbRzFCG/cXZqACtcKZxz1qtF5wdgy8TFqbPJwJJG7IddN8UrRJx4HbzlF+DS7eZ9lk8irjhEbVKBrsO/qxEBlWa9TChyrs64sXMceqvPuhBzkBU0y+ZOyNksEVFtujlT1G+aUFZ1OgdGS1F8ipzxyGAyGyNKelRgY5Xyc0sQSpqbxFN3XHUsOBjy+eE45HZ38Li4JIx7VZxFCz2YA1w98bNqldcUVl4bq74nCUtpJ7FKxCla5wDSU0OhQgEbjt6oZgF49UUZjVO3CLccObK82WNHoHmus1yRQEkX3Ir7sIUE817VkVNfWf5CFHUV1ycvvo0fO0v0cn85/gI8pdY9a87S/QST+WR/DHlEwRRl7O5oP5aKTrFiw2wy+K7t3VDTFgd2K/bk2Txqa5Ols1oVxUGsXUYZxxqsRlFlbbM9o9sUSxX0Z3ga6Z2HSIq1YgRg6V0vf1UFF2ttPVuEZjzCcySd5xiERjjUXbLMeDm2QIhiYKBECkWWbYqiEubTDs8IdpppjA56YcRjDS2qI7Gjy7oU+0ee1+Lx5LXTCdNspEWtFD3QCYaYwJmoI1SZy8ze3aW50wnBMSfjugk2zsoEpTrzMZkzcu2nwEBsC3Rf2+MWplovC6cKjExyNRmlOX4Rr0uGGONvtlGcl0BkwVSFBrixGbRs2HTOoA/7XjujEtuLAA0VRRQNg2mDJNwpui/Fp45YfUZdTqHjn9B0HpSkYUPxis7LGPhw9xpFCcGB2neK1w3xVPSrH7jx53l9jfn2pBkRWKE21V4Dv8AfFOWajVYV3ZGGeo9ao93gYswrGnyyOaGV+3B7D5rjWzg8X+NIULzWD70U8X/AJ28IUE+WSxqoo2POsv3rLO6b/2vHj7vjHsvnMkl7ESPwHVj1UK/MR4w6RXkjbOpo8u2FElMIgQyrBEWM8onRhnBmXEQIsAboiyxEk8oMCGpBQsIrBQvJfuCBhmidIGYEg81e4N8jWKsp6fCkWJrRVpjGrTXFmHV5FNIe0tkIqzt0EmLUxGUmt1RqlM5DVyL6HVAiDTAMTApr7oqtMxxjJHHufJdKdLgkSSS2/mkOGPGBmbxgUx+Ne2NidKkY3ByfJc6Wm2K7TATtG4jMQFpnHCB3+MLJUkTxxcHZplSQL11x7a4MOsRaTEUzHGMiVbKZivHb798WZNsBOcYpY5G+ORHs/myl3bGtBtf+d4UE83X/IyzvL/ztCi1XRmfbO9tMoFSCKjdHF6V0PIvf7S9kKFBMhZQGiJNf9sd/jEG0RJ+rHf4woURZJSZWfRUn2B3+MBfRMn2B2nxhQoiybk/kD/pcr2B3+MI6MlewO/xhQoGG5/INtGSvYHfCOjJXsDvhoUIFJ/INtFScfo1gUzRMn6sd8KFEo9ibdAG0RJ9gdp8YGdEyfYHafGFCiRWgLaKlewO0+MAmaJk+x3t4woUNAAbRUr2O9vGK83Rkr2e8+MKFE7EDbRsr2dm8+MQ/wBNlez3nxhoUNMGROjZXs97eMamidAyG9aXX9Z/6oUKGD6PWtCSFlyERBdVRQAQoUKKH2TXR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34938" y="-1790700"/>
            <a:ext cx="2505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436" name="AutoShape 4" descr="data:image/jpeg;base64,/9j/4AAQSkZJRgABAQAAAQABAAD/2wCEAAkGBxQTEhUUExQWFhQWGBgXGBUYFxgYGBwXHBwXFxUXFxcaHCggGBwlHBcXITEhJSkrLi4uFx8zODMsNygtLisBCgoKDg0OGhAQGiwkICQsLCwsLCwsLCwsLCwtLCwsLCwsLCwsLCwsLCwsLCwsLCwsLCwsLCwsLCwsLCwsLCwsLP/AABEIARMAtwMBIgACEQEDEQH/xAAbAAABBQEBAAAAAAAAAAAAAAADAAECBAUGB//EAEwQAAIAAwQGBQgDDwIGAwAAAAECAAMRBBIhMQUiQVFh8BNxkaHRBgcUMlKBscEjU+EXJEJUYnJzgpKTorLS4vEVMxY0ZMLT40Nj8v/EABoBAAIDAQEAAAAAAAAAAAAAAAABAgMEBQb/xAAsEQACAgEEAQMDAgcAAAAAAAAAAQIRAwQSITETFEFRIjJhwfAFM3GRsdHh/9oADAMBAAIRAxEAPwD1GYSoNPhEfSzwgVs29Q3eEVL3V3RGiZpemcQOyJC18R3RnJzzWCgHmvjCGW/TOI7BDm1neOyOX0fpF3tc+U7FGlkFZRXBpBVaTQ2ZPSFgcaC6BTadSyaRlzVvS3DKBW8Dhdxo1aYqaGhyNIdAahtZ5EN6Ud/8MZFi0tJnECVMRyVLC6wNVBAJGGwkA7qjfGZ5QaWZHs6ypi1Nqkypqi6xuOaMDUapy4wqC0dWbSd/d9kRNpO/+E+EYg05Zy/RiavSXujufhB8wCKVGzE4Gogp0lK6QS72sWujDAsBeKBqUvXQTStcDCDg1vSjv/h+yF6SeR9kVGpw7ox9CWidaFE9nCS2JMuUqofo60UzGYVLMNbVugVAxpBQHQtaTv7j4Q3pDb+4+EYy6Vl3Z7tMUpIZg5C0uXVDENU6xANajeITaZkqqM7FFd+jHSS2TXpUKQwBWoBpXOCh8Gx6Sd+/YfCF6Ud/cfCM026XcMwsAi4MSKUIzBBxrlhTGogb6VkhFczFCO10McBexBBw1SCCDWlDhAHBqm0nf3HwiJtJ3nsPhGVM0tKC3y10X7mspU3qVoFK1OGNaUpXdCfSMq6j3wVmeoV172BbVug3tUMcNgJgYjVNp4nsiPpHExWI55ERQc8iAZY9I4mGM/8AKPYYAV55EQu80+yGARpmRqTwpCgDriIUIizVtAPd8uuKzjj8YuWleGwbt3VFRxzh8omMSDiIdhqmhF6hpWlK7K4ZViUuu74wRVNP8wgMP/T5sybLmzBKR5SzAGVi94uAuRVaKCL1MakD3h0To+1y5l+a0qYxkhGN9sZqElWAuUVWvNgALt0etWOjQHmsSpDsKOasmhZieh4ywZEuYkwgsfXUCssXdbWAONIBL0NaOhsko9EfR5kt3cvMrMuV1gLmDEm8a1xr1x1V3nCHK84QrCkZWjtG9HNtMw0+nmK4IvVostEo1RvU0zzjJl+T83ppU2YUYpPeaWUzBeVg8tB0d0KrKjKLxvE3M8Y6orzhCZcvAQWFIgR19jRi2WyWiShky+jKKT0UxjMqqE1CNLC6xXIG8ARSuOewJqlygIvKFJGFQGvXT/CYFKtiNNeUtC0sKz5YXy10ddFJ943wqE2vkyZOjZyNayOhYT5yuqMZtLlyXKmLM1MykvDMVO6HTRcwS7Mt5D0U3pHB6QgJSZdlyzdqbpdAC1ME2R0F3mghXOaCAdHMW7QTzUtCs4PSWhJ6YPSksSbsuZhkTKoSNjROboyYZaoJchVE6XMuAzLoCzOlZr3R6zswr6ooTmY6Iy8fsEOyY5fCCwow9N6NeY0mbJmXJsliwDKxRlYXXRqYio2jKKn+kOJZROjvF3miZrr0cx2ZiZaAG8BeOBIvVINATHSFedWIonOG6AARA3/HxhqDmsEmjLj1Q7JzhAMCac18YhUcgxYKc4RG5zhABRtMwCh47jChaRWijr4QoaRFm3aHOGOz5CKZbj8IsWs/ARSYc1EAw0pzx7IJf4mBSlw/xCIxgGEDcfjEi/E9pgRHOMSqa/5gAkz8T2w5bie2B3ua87olXmsIB3Pw3/bHP27yolyJxlWhWl1oyTALyMvuxBGIIxyjfducIw/KzQYtUkqKdIushwz9k8Dl2bolCrplWbeo3Ds4OT5WlLXPngFhMUqq7qU6Inqp/EYl5G+ULS50y8A72h5dXZrqrQvfZvc1acI59tHTakdFMruuNn2QayaDtExgqyZmJAqUYAcSSKARucI0caOTLuT/AD/k9msOkpU+plMHCmhYDVrnQNk2FMt4i3d5pFLROjUs8lJSZKKE0GLHFmPWTF2nV2COe6vg7kL2rd2RdeEM+yHavDuhOerugJDMOaRGkSPu7obs7oAIunPJiJXr7Im2WzuhhzlABAgxG7EjzlC52QAUbaNX3wolpD1ffuHGFEkQb5Nm0r8B8IqtK4Hn9WL044DqG3h1Rm26RfW6rsmIJZSA1BmASMK74TJIspL55WH6Lhz2RzIsp9OEozZxlGR0l0zW9a9dzBBpw4xp22QkiUrAtdlzVapZmIVmCsKk1Io7Z/IQi140q57NRE55MSu5+P8AdALHb5cwsqNVkpeUhlIritVahoRtgErTclnEoPrtW7VXAemdxjg/ugsjsl8Fy5zX+6Bpa5XSdF0idKBW5eW/TOt29Ub4sXucY5S3Wgy9Kqyy3mXrMRdS5XB86uyigpv2wPglihvb/pZ0DWyV0wk316Uiol11iMTWm6giz0fx52Ry8m1M+k5ZeS0r73mABjLYnXXHUJA27dsX52mHCzpqS0MqQXBvNRmuYzLurRaYgVrUqcoVk5Ymqr4NooeaxIpzQxlStJs0ySVCmTPll0wo4ICtjsIKtwpTbD2e3TCtp1VZ5TsqACgb6OXMQEEnHXoTXGmyCyvxtGlcxy57IYpzyIwH0yy2QTEPSzXaXLVWVVKzXKrcZRSl0k4HHjti9ogz7ricMKi4TdvUIxDBMMDlTYYLG8TStl+lYZhGf5UaQaRZJ0xMHVdU0qAxooNNtK190AnTWk2izy1Z3SaZisHJZgVUuJgOYFRQjLWFAIdgsbav98GsRDARz2jLL0sy0y5rvMSVNuojM1ACiPUkazethU4RoeTU1jZZV4lmAKFjUklGZanjqwrHPHt9/wBsvsOcYRTrgh6ogTwhlRFhESsO2cRc03c+6GBU0kNX3+MKIW86oyzHwMKGiEuzbm5DqG/dFRiePf4RcmDAYDIbt3VFQ1w+yESMW0zXW3yyEmMhlGW7KjFVJa8tTSmyLvlCrGQwRWZiyUAFcnVuzCNJBzhErvPJhFnk5Trow7VZphn2got0TLOqLNwp0imbSuNcnGNNkV/J3RaqJJmSpnSyVpWZMvIppdPRi/dx2UGA6o6Rq0wOOwEkCuypxpGb5N6dW1yekWq4lWQmpBGOYzwoYKLPJNxdLjj/AEaVeeTGU1gmenLPAHRiQZdb2teLXvV3bM4sWjS8tZ6yCT0ji8AASKY4k5DI5xoHLMdogqytOUOa7RkztFzDapdoDqFRGS4VJJvYk3q8Bs3xWtugJjh5STQkiaS01QpL1bGYqNkobM1BzNMDQb5pyIQUcgQUNZZKvwZGl9Eu6yuhfoZkk1ltdvLS6UKFSMQQe4RHR+iJstZtbQzTJusWKIAJlAt5Vu5XVUXfyeMbBHX+zD4ceyCg8sqoxp+gFdJod2LzGRzMFFKvLp0bIAtBSlca121i7YrO6LSZMM1q5lVXsCj37YtinHsMNXD/ADBQnkk1TBTrOrqyuFZWFCDiCNxEBsmjpcs1RFBoFrmbo/BBJqBw4RcNByYYEc1gI26op2exS0LFAqlzeY7Scqk3sYeRZUliiKqgsWIHtHEnPbFhyKfbCYjkwA2yBXiO0eMN2dv90TLjj2w1RyRAIFd6u37YZ05r9sEJHJEJiOSIAM3SK0UdcPD6SpdGG3eNx3Q0SRCXZtzhlnkIq3YuTdnUN0Vig3fy+MBIdF55ESuDn/8AMOgHNPGCXevnqMICvOoqltwJzGz3Rx2jbStiaQ76sq0WaWGpsnS0FMtrKacSI7O22cujJVlvC7eGJFd1QRFM6GVpUqXNYv0LI6scDeQ1Qmi0ywO+pgaL8c4pU/c5+RZiLbZZkwUnzhPdxX1Vup0cvPJRh13jG5pDSM1GIWWoRUvNMmOUQnYiEVq2GeQhaQ0OXtMm0LMumUGW4VvAq3rY4UPgIy9JeTc6bNnsTZ2WYgWWZil2k6t03FIuipxvVrw2QizdCbVv2/U2bXpS5ZfSQhZBL6S7Ug3aXs8q0ipo3yllzjLFyZL6YEyzMWiuQKkKca/OGtdknPYOgEpBMKCUys4uhRqllYVqCBhgDjjSDaQ0e7WmyOFHRyekrQioLKFXAnEDGERSx00/z7hbVpqzy3KvNVSpANcgTiAzXaKSNhMG/wBQlhGmOejRfwpgCAg4ggkZY9fCOatrS5c60SZ8x5UiZMSb/tOb7arsVnAFVW8oBBxFNlYv+U8rp5VnnSh06SpyzSqa19BUErsYitacDBY/FG0vn3Niw2+VOBMtgaUrq0NDkaMoNDjQ5YGDqPlsEZsqYZ1olzZZPRpLcMxVlqXKFUoyg1F0k4YYRdtk4SpbzDiEUsQM8ATQVHCGUyjTpGJNmTmtE6W04yNUejqBLIfCperKb5DVBUUoO2NkT1DrKJq5UtkMloCxxwxYdsYXlRbJM2xzCHW/dDS1rSaJo1kUJS8HvAClKw9n0crWqVNmJSabMGcVI1wyA5Z0qRuxEIucU42+P+HQTVNP8eMSu84eMc9pqzzPSbOJM1kM3pL9SzJdVVNVlnVDY4HecawLS/SSWs9nks7Gc7ku7AvdUXiqu60BPEGCyCxXVPs6QqeR9sK6dx7PtjnbZpCdZ7MhnIrWh3EpQmILMWuEgCp1VJIGZEGFttAss2a0kCbLv0vaisqivSBSCQNl07QcaYwWLwy/Q2XBxz598M3OcZ3k9Kf0aX0isHuqCWZWJJAq1RvJJjSaTw+HjDK5Km0Z2lfVHX8jCh9LJRRhTH5GFEkVS7NmY2A6htMVg/NYNPGA6orKg49/9MBIMH92PAxOvNPtgQljdz2RMqN0IZK9zSFf6ogtN3fEqjd3/bAAzPxiSTcc/hDVG7v/ALomDw57YAHD8T3eEI85wgeHcYVeA7P7YBmRKFolzZtFE6XMa8oLlWQ3QChBFCmrWoNccjFnQdlMmUFa7eLOzBQboLMzFV4CtMhlF1d9Bz7ofshUTlNtUN0nOMRYg54j38YkDzhCB5w8YCAEy1L3yoLDJqC8OonGGmSlYqxGsuRriK50O7LDbSC3jzTxhgx5P2wBbK02QjTEmMDfQMFN44BqVwrQ1pt3CAaW0dLnqA5ZSpvJMQhXRhtU49hi+SePP60JR18++ESU2naMO06CVkAEyZ0izVnCaxVmvqLovZArQkUFBjFmdYmmSZkqbMvGYjISqqoUEEEqKk1x2nsjUB6+/wAYi1eawUPySZQ0ZKdJSJMZWZQBeVaAgZGhJxiy3V8IKff3+ERPv7/CGQbt2zM0kcFw2/IwofSuS9fy6oUSRXLs2piVAzyHOUB6LnkQaacBicuMV72O3tPhASDCTzQQ9zcewDxjItmiBMcuJ05CwoQkyg9W6DTeM6wCT5O3Ct2fPKgpVS9QQoYXQBSlSQTvpBQuTbeRXawoa4GmW/HEcIx7Joq2KAptSsAtPUq1a1BZmJvHYThWuAWkK1WJEU1nuiq5mtrEXUC4ywQcFwrTHhspGVoIBRW02ggA49Ka4mt6oFTSgpsw64aEwknRlqFa2pSS4b1BSlCGGOVaLQDLWzJrBplgndI7JOUVYEA1ai1TVuk3RgrCoA9auyKNgsSvKZPTJjMrli6TSrAUuhSTXAUqQdta7RBJuhZT63pE4VJNVtBwq9+l6tafggVyFIBllLDaa42paXSP9pK3sSCcKEZYYYA7cYdLLaLjBp6MwulSEpSh1gaZ1FBlsJpjQRk6PQK300wpMVUIdwwxU4i8KqxDVpwGEV7HoWVLmLdnzcReCdMxUhWqzEXscaAk7BTLCEBbtFltJK3bQigIAfoq1ceswrXA7tgw4iUyz2jo6ekKHvks4lkC5TBQKmhxB94xwxrztGqzFvSpy3mqAJ1Fx1rq44g1GGNKYbQS2TQ6p0gE6aTMuE3pl43kCgsMa1YKKk7KZCAZGZo+eCDLtJF2WJYDKXUsAAXcYFjUE5jvNTT5U8hbk9VIVQay7wZ6m+SMCRSlACNsV5uj1aSjelTllykNZgnMt4KwZmmPWppcIrUYFt8QXRCugPpc9kNc5x3AE44gih3eseFEAWTZ7QfXnqRdYaq0qTfCkmmyqYilSpNBWgA1gtJQK1oF4CgKihyqDUUq288MhBRYFQq3pU3Aqqq02qVIVFUr+FVtah2udgAELVoxJrzG9KmqbymizRRNX8CoN28pxIzBOMADpZbXl0yUotNQHfe9bHdtOWzKDTbJPLy/pQJamWWAUBmKkXqkUoGIx2UNKDbGzWRFd0FoYu6awabecAlrrpX1KXiMBsXdApuiRqj0ycBeUqOkU5A6t4irAhScTjQ1rDA2bw3HsEK8N3wjEfQhIoLVPpt+kBqNeoJO+916o3Qay6M6Mik4kIrIgYK11TQ0yxpQY7gBxhAaTMK5fCIsw9nuEMq4YkH3AfCESN/dCGZ2lzguFMd3CFC0vSi037juhROPRCXZrzmNBllu+2KyTTyI5Xyj8r5kia0oS0YLTE3q5A7DTbGD/wAezAf9qX3xLxSZW9RBcWel9Ief8RMzOPPZHmn3Qpv1Mvvh/uiTvqZXa3jDeKSF6nH8ndWrRUhyWdAWN6pqQTeAVq0IzXCJTNFSGuFpaky63ag6tTeNNbf844JvONO+qldsz+qGXzjTvq5fbM/qheOQvUYjvF0TIAIEpQCrIRrYq1CwOtkSBC/0Wz/VDJRgXHq0KmgOYoMfExwbecaf9VK/j/qhh5yJ/wBVK/i8YPFMfqMR3x0JZ7gl9GLga+F1qBqXa9lcMjU1iB0DZwGCy7t6W0olaiiNgQAQRXjSOF+6TO+plfxeMI+cmd9RK7W8YfhmHqcR3iaAs+NJOeBxbEcd54nHE74lL0JIVlZZdGWpDVa9UhVJJ2miqMd3ExwI85c76iV2v4wj5zZv1Ertfxg8Mx+oxHotq0fKmVvy1aouklVrTEUrmMzlFOZ5O2U5yhWjCpqTRrxeprUklia55bhThfunTvqJX7Uzxhx50Jv4vL/beF4ph6jGdw/k7ZTSsoYUpiwyN4Vo+OPwiP8Aw/Z6g3MADgSSCSVJY1apOoB1Ft5jiz50Zn4un7b+EN91KZ+LJ+8b+mH4ph6jGdy+hpDMGMupuCXiWpcHqil6mFBjnhApXk5ZlIKyzUEEaz5g3gfW34xxB86r/iyfvW/ohj512/FV/en/AMcLxzH5sZ6NY7OstQiiijeTtJJ27zBicMu8x5iPOwfxVf3x/wDHEh51j+Kr+9/9cLxyJeaB6VXnHwiLNw57I82PnX/6Vf3v/riP3V/+kX97/ZC2SDyxO70r+D7+coUczoPys9OvfRCX0dMmvVvV/JFKUhQ0mhOSfJj+Xppapn6v8ojknmYx1fnE/wCcfqX4COReNMDnSX1Me/D9JAcTl3YwWXZphyU+/D4w3liuxLFJ9IYND1h7RZnUVa71XhXsgEp4cMkJdBPDOPaDVhqxEmImLkikmTD1gcKJiRMmBtD1hjEKTJWMYgTEmMQZoi0NMRMCYxKsRrCJLgESYg0EbCB3og0XJkC0PfiDERAtESwMxiAhg0KExo7/AM2H/wA36n/dCiXmvGrOPFB3NCiiXZdHoueccUtb/mp8I5WRZb2JyjrPOaPvs8VT4RzjNQYQs2RqKSI6fHFzbl8hpTBdUACK9teudfcYSI5yU78wMCKwCbJY4G6PfWM8cUm7NWTPjiqsUm7sVQR7zwrCm2cNlqtu2Hw90Fk2C7rA4jhh74Oy7aYd46uEbMcXFHLz5VJ8GTMlspowoflvG8Q0aZIIoRUc5bjFWdZTmuI3bQOO/rjVCa6ZmfJVrDiFWkImLW0JChiYYsIGWiNpE6CEwIwr0QZog2NJjtAmiZMDYwrJJEHNYCYIcIiTEWWrgDWGIgjJA4gy1MksSAiAgiQ0Kz0HzX+rO/OX4GFE/NeNSd+evwMKKJdl0Oi550R99j9GnxMYcmVeOGVKnwjoPOsPvpf0a/Fo5+x2m5LAuktt3cB2HvivNFtJolgklJpj2yeVGGefbgR2VjKnW/cIjbbQ016AZnIdgjVsHkszCsw04DxhLMsUakwyYVklaRjrpFhjSLtmtofLBtoO7bTeIs6U8mCgJRqjcY5dyUbaCO2JwzKfTKJ6ZdVTOimbx7xA1fGoz+fCAWS13wCPWyI2H3QVgDiOyL1KzFKDXDGnKrnc2/YTxHzEUp8srn9h6jF0Hf2wRxhjQjccu7EdYiW5oUTHuljRRj2wSbo5wKlX7DHW+TWjQNYY7SDmPHujbtqCkcvNrmpUkdbHpVtTs8mZiDClz6x0vlTYVIvgANznHGI9COyNOHNuVkZ4Vyad6GvQBXiVY1qRkcSRMDdwOuHZoFZZXSTAo2mkRnk2qyeOFsDNc1ziN4749CkaAlKoqlTtJgNp8n5TDEUPCOf66Nm9aZ17HDSp1cDnB1MD0pZeimFdxwPCJyzG7HPcjLkhtZ6X5rh9FN/SD+UQofzWD6Kb+k/7RCiuXZOHRseciz3rXLrkJYJ/aag98cnpDDDf8Y7vy/X74Q//AFj4tT4mOL0imre3Y+EW1cSiE9uYoaCAE99tMvGOxlz44eTP6N72/A/KL0zTDqRgKbvtjm6nBJzs6ikoqjoLZpBa3RQnbjgOuMXSWhFnCoFG3iAkXmvA0DY1+MdHYAFS6Bhz2xkk/FzHssxx8i5Rwo0eZS45gwZSa4Z/GN/T1mHQswzXHvrSMISSVDChBod2GcdLSZfJGzn6vST3/SrGKVxEFWUYHLvVyNe0U4xdksAR1iNMppJ8nP8ADJSSaLUudc9UFWXGmVfkw4xetluDYGt7hj1VgtrcBKbcKRkGRfJYMQa5jLhHHpSds7FNfSinpMkihB20/wAxwdcY9HmEgXWIbZlSOa0pokIHMsVvGtMyATXDq5rGrBJdBkg48syJWUFgCtSDBo3JmCSExjQ8lpZEwkrWmzrjOJjrfJqSrqaGhNakZ9sZ9XPbA0aWG6RspbyTdZWXccCD7xGdpDSdw3aFju+2LFrsxUEmYzUG0L8gIyp9mMyc9GIoRiKbhvEcrHGHfsdOW669znPKA3mDUpXCKsg4CNTygkhKKWLHPH7IypEdfTv6VRz9SqdM9U81Q+hmfpT/ACJCiXmmH3u/6Vv5EhRJ9lcOjpvOEaTU/M+ZjhbTMqpG+O685A15X5pHfHDWgAnui+P2mLK6mzDnDCLOjQj+v64GHVDW2Vt2GKijEUNDnWKs0FKPZ1Mc1KCkayNc1T6pxHA/bGxYLRgKkV3Vjn/S6ihwO8c4Ra0ayKanE7KYxy8sLXJpg6a2m1bkvKU9rD5n4Ry2iHopXdl8afGOrsSliXYUwNBuHjHIJJMsUIIJxiz+H1biWT+5SNnRTfS03g/KNK22YXchwO4xh2KbR1bjj79sdHOaoivWJxzJhSlF2Y2kLXgMwQMCOOYgFjmkLWta7Ylb2AalMN27q8IpuxGAHOzKJRjcTLuSn2F0nabqljTgOOyMrRtWJJusD7ZIFYuJZC5qxrzuiE2z9EwIu0xGsKjuiUajHbfJKTlOW6uC6uiZTevKk9asSfhFG3+TaDGWbveIsSbcBslDiuB7IMlsrtHbFMZZYvs0SjikqOTt2j5ibKjh4Ro+RdtAmMhzbEfAxqu0QsWgNdppBWvq9ftcItnnUoOMymODZJOJo6ZYlDQgdeEZFjtWuzYY0yNTgKRctyrMF2YbrDbsPV4RktZVQ6pvNspFWKK20y6be/cjJ8oZ96YYqSGjo5ehrwYTM2xqMxGJbdHPIajDVOTDI/bwjdgyR+1MyZ8cn9TR6p5pB97txmt/Kgh4N5pR97frv8oUWvszx6N7zljGUfyW+Kx55PmhcSY77ztMQsmhpW+OP4EeVzFzJz4w3mUVRZi/h0s8tzdIuo3SrqmgrTj2bImklV8TGbZJ5RvyTn4xuKl+lKUjHlyyb5fBu9LHCtiQGVJBi7ZZADCkTkyqYROUutGWWS7JeFUma7aqk7gYotIV5YVhWgHXls3QQziRSIUO00jLG48mmk3yc9b7I0k1Jqhwr8jGpoq3BwFY40wO8eMZWl7dfa6PVXvO+M+/dx2R0t3mgo5O/ZhLSyUd8f7HQW6zVJPZFWRK35QOVbjSlaxJrXTdFj0+VLbRzFCG/cXZqACtcKZxz1qtF5wdgy8TFqbPJwJJG7IddN8UrRJx4HbzlF+DS7eZ9lk8irjhEbVKBrsO/qxEBlWa9TChyrs64sXMceqvPuhBzkBU0y+ZOyNksEVFtujlT1G+aUFZ1OgdGS1F8ipzxyGAyGyNKelRgY5Xyc0sQSpqbxFN3XHUsOBjy+eE45HZ38Li4JIx7VZxFCz2YA1w98bNqldcUVl4bq74nCUtpJ7FKxCla5wDSU0OhQgEbjt6oZgF49UUZjVO3CLccObK82WNHoHmus1yRQEkX3Ir7sIUE817VkVNfWf5CFHUV1ycvvo0fO0v0cn85/gI8pdY9a87S/QST+WR/DHlEwRRl7O5oP5aKTrFiw2wy+K7t3VDTFgd2K/bk2Txqa5Ols1oVxUGsXUYZxxqsRlFlbbM9o9sUSxX0Z3ga6Z2HSIq1YgRg6V0vf1UFF2ttPVuEZjzCcySd5xiERjjUXbLMeDm2QIhiYKBECkWWbYqiEubTDs8IdpppjA56YcRjDS2qI7Gjy7oU+0ee1+Lx5LXTCdNspEWtFD3QCYaYwJmoI1SZy8ze3aW50wnBMSfjugk2zsoEpTrzMZkzcu2nwEBsC3Rf2+MWplovC6cKjExyNRmlOX4Rr0uGGONvtlGcl0BkwVSFBrixGbRs2HTOoA/7XjujEtuLAA0VRRQNg2mDJNwpui/Fp45YfUZdTqHjn9B0HpSkYUPxis7LGPhw9xpFCcGB2neK1w3xVPSrH7jx53l9jfn2pBkRWKE21V4Dv8AfFOWajVYV3ZGGeo9ao93gYswrGnyyOaGV+3B7D5rjWzg8X+NIULzWD70U8X/AJ28IUE+WSxqoo2POsv3rLO6b/2vHj7vjHsvnMkl7ESPwHVj1UK/MR4w6RXkjbOpo8u2FElMIgQyrBEWM8onRhnBmXEQIsAboiyxEk8oMCGpBQsIrBQvJfuCBhmidIGYEg81e4N8jWKsp6fCkWJrRVpjGrTXFmHV5FNIe0tkIqzt0EmLUxGUmt1RqlM5DVyL6HVAiDTAMTApr7oqtMxxjJHHufJdKdLgkSSS2/mkOGPGBmbxgUx+Ne2NidKkY3ByfJc6Wm2K7TATtG4jMQFpnHCB3+MLJUkTxxcHZplSQL11x7a4MOsRaTEUzHGMiVbKZivHb798WZNsBOcYpY5G+ORHs/myl3bGtBtf+d4UE83X/IyzvL/ztCi1XRmfbO9tMoFSCKjdHF6V0PIvf7S9kKFBMhZQGiJNf9sd/jEG0RJ+rHf4woURZJSZWfRUn2B3+MBfRMn2B2nxhQoiybk/kD/pcr2B3+MI6MlewO/xhQoGG5/INtGSvYHfCOjJXsDvhoUIFJ/INtFScfo1gUzRMn6sd8KFEo9ibdAG0RJ9gdp8YGdEyfYHafGFCiRWgLaKlewO0+MAmaJk+x3t4woUNAAbRUr2O9vGK83Rkr2e8+MKFE7EDbRsr2dm8+MQ/wBNlez3nxhoUNMGROjZXs97eMamidAyG9aXX9Z/6oUKGD6PWtCSFlyERBdVRQAQoUKKH2TXR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34938" y="-1790700"/>
            <a:ext cx="2505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228600" y="2590800"/>
            <a:ext cx="411459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/>
              <a:t>Number to paragraphs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/>
              <a:t>“Cold Read”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/>
              <a:t>Listen and read along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/>
              <a:t>with Mrs. Holcomb-Bryan</a:t>
            </a:r>
          </a:p>
        </p:txBody>
      </p:sp>
      <p:pic>
        <p:nvPicPr>
          <p:cNvPr id="18440" name="Picture 8" descr="http://mrsobrienc17.edublogs.org/files/2013/10/eleven-2ljyxr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645" y="2902916"/>
            <a:ext cx="44196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7B9899"/>
                </a:solidFill>
              </a:rPr>
              <a:t>Turn and talk to someone beside you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3459163"/>
          </a:xfrm>
        </p:spPr>
        <p:txBody>
          <a:bodyPr/>
          <a:lstStyle/>
          <a:p>
            <a:pPr eaLnBrk="1" hangingPunct="1"/>
            <a:r>
              <a:rPr lang="en-US" altLang="en-US" sz="3500" dirty="0"/>
              <a:t>Who were the characters?</a:t>
            </a:r>
          </a:p>
          <a:p>
            <a:pPr eaLnBrk="1" hangingPunct="1"/>
            <a:r>
              <a:rPr lang="en-US" altLang="en-US" sz="3500" dirty="0"/>
              <a:t>What happened in the story?</a:t>
            </a:r>
          </a:p>
          <a:p>
            <a:pPr eaLnBrk="1" hangingPunct="1"/>
            <a:r>
              <a:rPr lang="en-US" altLang="en-US" sz="3500" dirty="0"/>
              <a:t>How did it end?</a:t>
            </a:r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609600" y="3429000"/>
            <a:ext cx="800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1219200" y="609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Tempus Sans ITC" panose="04020404030D07020202" pitchFamily="82" charset="0"/>
              </a:rPr>
              <a:t>What is close reading?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3200400"/>
            <a:ext cx="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495800" y="32004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10600" y="3200400"/>
            <a:ext cx="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extBox 15"/>
          <p:cNvSpPr txBox="1">
            <a:spLocks noChangeArrowheads="1"/>
          </p:cNvSpPr>
          <p:nvPr/>
        </p:nvSpPr>
        <p:spPr bwMode="auto">
          <a:xfrm>
            <a:off x="533400" y="3886200"/>
            <a:ext cx="2017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Reading “on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line”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What was the text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about?</a:t>
            </a:r>
          </a:p>
        </p:txBody>
      </p:sp>
      <p:sp>
        <p:nvSpPr>
          <p:cNvPr id="20488" name="TextBox 16"/>
          <p:cNvSpPr txBox="1">
            <a:spLocks noChangeArrowheads="1"/>
          </p:cNvSpPr>
          <p:nvPr/>
        </p:nvSpPr>
        <p:spPr bwMode="auto">
          <a:xfrm>
            <a:off x="3505200" y="3962400"/>
            <a:ext cx="240347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Reading “between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the lines” </a:t>
            </a:r>
            <a:r>
              <a:rPr lang="en-US" altLang="en-US" sz="1800"/>
              <a:t>making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Inferences and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predictions; analyzing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author’s style</a:t>
            </a:r>
          </a:p>
        </p:txBody>
      </p:sp>
      <p:sp>
        <p:nvSpPr>
          <p:cNvPr id="20489" name="TextBox 17"/>
          <p:cNvSpPr txBox="1">
            <a:spLocks noChangeArrowheads="1"/>
          </p:cNvSpPr>
          <p:nvPr/>
        </p:nvSpPr>
        <p:spPr bwMode="auto">
          <a:xfrm>
            <a:off x="7772400" y="3962400"/>
            <a:ext cx="1377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Theme</a:t>
            </a:r>
            <a:r>
              <a:rPr lang="en-US" altLang="en-US" sz="180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What is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message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of the text?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305800" cy="617537"/>
          </a:xfrm>
        </p:spPr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  <a:latin typeface="Tempus Sans ITC" panose="04020404030D07020202" pitchFamily="82" charset="0"/>
              </a:rPr>
              <a:t>“</a:t>
            </a:r>
            <a:r>
              <a:rPr lang="en-US" altLang="en-US" sz="3500" dirty="0">
                <a:solidFill>
                  <a:srgbClr val="C00000"/>
                </a:solidFill>
                <a:latin typeface="Tempus Sans ITC" panose="04020404030D07020202" pitchFamily="82" charset="0"/>
              </a:rPr>
              <a:t>Eleven” by Sandra Cisneros</a:t>
            </a:r>
          </a:p>
        </p:txBody>
      </p:sp>
      <p:sp>
        <p:nvSpPr>
          <p:cNvPr id="21507" name="AutoShape 2" descr="data:image/jpeg;base64,/9j/4AAQSkZJRgABAQAAAQABAAD/2wCEAAkGBxQTEhUUExQWFhQWGBgXGBUYFxgYGBwXHBwXFxUXFxcaHCggGBwlHBcXITEhJSkrLi4uFx8zODMsNygtLisBCgoKDg0OGhAQGiwkICQsLCwsLCwsLCwsLCwtLCwsLCwsLCwsLCwsLCwsLCwsLCwsLCwsLCwsLCwsLCwsLCwsLP/AABEIARMAtwMBIgACEQEDEQH/xAAbAAABBQEBAAAAAAAAAAAAAAADAAECBAUGB//EAEwQAAIAAwQGBQgDDwIGAwAAAAECAAMRBBIhMQUiQVFh8BNxkaHRBgcUMlKBscEjU+EXJEJUYnJzgpKTorLS4vEVMxY0ZMLT40Nj8v/EABoBAAIDAQEAAAAAAAAAAAAAAAABAgMEBQb/xAAsEQACAgEEAQMDAgcAAAAAAAAAAQIRAwQSITETFEFRIjJhwfAFM3GRsdHh/9oADAMBAAIRAxEAPwD1GYSoNPhEfSzwgVs29Q3eEVL3V3RGiZpemcQOyJC18R3RnJzzWCgHmvjCGW/TOI7BDm1neOyOX0fpF3tc+U7FGlkFZRXBpBVaTQ2ZPSFgcaC6BTadSyaRlzVvS3DKBW8Dhdxo1aYqaGhyNIdAahtZ5EN6Ud/8MZFi0tJnECVMRyVLC6wNVBAJGGwkA7qjfGZ5QaWZHs6ypi1Nqkypqi6xuOaMDUapy4wqC0dWbSd/d9kRNpO/+E+EYg05Zy/RiavSXujufhB8wCKVGzE4Gogp0lK6QS72sWujDAsBeKBqUvXQTStcDCDg1vSjv/h+yF6SeR9kVGpw7ox9CWidaFE9nCS2JMuUqofo60UzGYVLMNbVugVAxpBQHQtaTv7j4Q3pDb+4+EYy6Vl3Z7tMUpIZg5C0uXVDENU6xANajeITaZkqqM7FFd+jHSS2TXpUKQwBWoBpXOCh8Gx6Sd+/YfCF6Ud/cfCM026XcMwsAi4MSKUIzBBxrlhTGogb6VkhFczFCO10McBexBBw1SCCDWlDhAHBqm0nf3HwiJtJ3nsPhGVM0tKC3y10X7mspU3qVoFK1OGNaUpXdCfSMq6j3wVmeoV172BbVug3tUMcNgJgYjVNp4nsiPpHExWI55ERQc8iAZY9I4mGM/8AKPYYAV55EQu80+yGARpmRqTwpCgDriIUIizVtAPd8uuKzjj8YuWleGwbt3VFRxzh8omMSDiIdhqmhF6hpWlK7K4ZViUuu74wRVNP8wgMP/T5sybLmzBKR5SzAGVi94uAuRVaKCL1MakD3h0To+1y5l+a0qYxkhGN9sZqElWAuUVWvNgALt0etWOjQHmsSpDsKOasmhZieh4ywZEuYkwgsfXUCssXdbWAONIBL0NaOhsko9EfR5kt3cvMrMuV1gLmDEm8a1xr1x1V3nCHK84QrCkZWjtG9HNtMw0+nmK4IvVostEo1RvU0zzjJl+T83ppU2YUYpPeaWUzBeVg8tB0d0KrKjKLxvE3M8Y6orzhCZcvAQWFIgR19jRi2WyWiShky+jKKT0UxjMqqE1CNLC6xXIG8ARSuOewJqlygIvKFJGFQGvXT/CYFKtiNNeUtC0sKz5YXy10ddFJ943wqE2vkyZOjZyNayOhYT5yuqMZtLlyXKmLM1MykvDMVO6HTRcwS7Mt5D0U3pHB6QgJSZdlyzdqbpdAC1ME2R0F3mghXOaCAdHMW7QTzUtCs4PSWhJ6YPSksSbsuZhkTKoSNjROboyYZaoJchVE6XMuAzLoCzOlZr3R6zswr6ooTmY6Iy8fsEOyY5fCCwow9N6NeY0mbJmXJsliwDKxRlYXXRqYio2jKKn+kOJZROjvF3miZrr0cx2ZiZaAG8BeOBIvVINATHSFedWIonOG6AARA3/HxhqDmsEmjLj1Q7JzhAMCac18YhUcgxYKc4RG5zhABRtMwCh47jChaRWijr4QoaRFm3aHOGOz5CKZbj8IsWs/ARSYc1EAw0pzx7IJf4mBSlw/xCIxgGEDcfjEi/E9pgRHOMSqa/5gAkz8T2w5bie2B3ua87olXmsIB3Pw3/bHP27yolyJxlWhWl1oyTALyMvuxBGIIxyjfducIw/KzQYtUkqKdIushwz9k8Dl2bolCrplWbeo3Ds4OT5WlLXPngFhMUqq7qU6Inqp/EYl5G+ULS50y8A72h5dXZrqrQvfZvc1acI59tHTakdFMruuNn2QayaDtExgqyZmJAqUYAcSSKARucI0caOTLuT/AD/k9msOkpU+plMHCmhYDVrnQNk2FMt4i3d5pFLROjUs8lJSZKKE0GLHFmPWTF2nV2COe6vg7kL2rd2RdeEM+yHavDuhOerugJDMOaRGkSPu7obs7oAIunPJiJXr7Im2WzuhhzlABAgxG7EjzlC52QAUbaNX3wolpD1ffuHGFEkQb5Nm0r8B8IqtK4Hn9WL044DqG3h1Rm26RfW6rsmIJZSA1BmASMK74TJIspL55WH6Lhz2RzIsp9OEozZxlGR0l0zW9a9dzBBpw4xp22QkiUrAtdlzVapZmIVmCsKk1Io7Z/IQi140q57NRE55MSu5+P8AdALHb5cwsqNVkpeUhlIritVahoRtgErTclnEoPrtW7VXAemdxjg/ugsjsl8Fy5zX+6Bpa5XSdF0idKBW5eW/TOt29Ub4sXucY5S3Wgy9Kqyy3mXrMRdS5XB86uyigpv2wPglihvb/pZ0DWyV0wk316Uiol11iMTWm6giz0fx52Ry8m1M+k5ZeS0r73mABjLYnXXHUJA27dsX52mHCzpqS0MqQXBvNRmuYzLurRaYgVrUqcoVk5Ymqr4NooeaxIpzQxlStJs0ySVCmTPll0wo4ICtjsIKtwpTbD2e3TCtp1VZ5TsqACgb6OXMQEEnHXoTXGmyCyvxtGlcxy57IYpzyIwH0yy2QTEPSzXaXLVWVVKzXKrcZRSl0k4HHjti9ogz7ricMKi4TdvUIxDBMMDlTYYLG8TStl+lYZhGf5UaQaRZJ0xMHVdU0qAxooNNtK190AnTWk2izy1Z3SaZisHJZgVUuJgOYFRQjLWFAIdgsbav98GsRDARz2jLL0sy0y5rvMSVNuojM1ACiPUkazethU4RoeTU1jZZV4lmAKFjUklGZanjqwrHPHt9/wBsvsOcYRTrgh6ogTwhlRFhESsO2cRc03c+6GBU0kNX3+MKIW86oyzHwMKGiEuzbm5DqG/dFRiePf4RcmDAYDIbt3VFQ1w+yESMW0zXW3yyEmMhlGW7KjFVJa8tTSmyLvlCrGQwRWZiyUAFcnVuzCNJBzhErvPJhFnk5Trow7VZphn2got0TLOqLNwp0imbSuNcnGNNkV/J3RaqJJmSpnSyVpWZMvIppdPRi/dx2UGA6o6Rq0wOOwEkCuypxpGb5N6dW1yekWq4lWQmpBGOYzwoYKLPJNxdLjj/AEaVeeTGU1gmenLPAHRiQZdb2teLXvV3bM4sWjS8tZ6yCT0ji8AASKY4k5DI5xoHLMdogqytOUOa7RkztFzDapdoDqFRGS4VJJvYk3q8Bs3xWtugJjh5STQkiaS01QpL1bGYqNkobM1BzNMDQb5pyIQUcgQUNZZKvwZGl9Eu6yuhfoZkk1ltdvLS6UKFSMQQe4RHR+iJstZtbQzTJusWKIAJlAt5Vu5XVUXfyeMbBHX+zD4ceyCg8sqoxp+gFdJod2LzGRzMFFKvLp0bIAtBSlca121i7YrO6LSZMM1q5lVXsCj37YtinHsMNXD/ADBQnkk1TBTrOrqyuFZWFCDiCNxEBsmjpcs1RFBoFrmbo/BBJqBw4RcNByYYEc1gI26op2exS0LFAqlzeY7Scqk3sYeRZUliiKqgsWIHtHEnPbFhyKfbCYjkwA2yBXiO0eMN2dv90TLjj2w1RyRAIFd6u37YZ05r9sEJHJEJiOSIAM3SK0UdcPD6SpdGG3eNx3Q0SRCXZtzhlnkIq3YuTdnUN0Vig3fy+MBIdF55ESuDn/8AMOgHNPGCXevnqMICvOoqltwJzGz3Rx2jbStiaQ76sq0WaWGpsnS0FMtrKacSI7O22cujJVlvC7eGJFd1QRFM6GVpUqXNYv0LI6scDeQ1Qmi0ywO+pgaL8c4pU/c5+RZiLbZZkwUnzhPdxX1Vup0cvPJRh13jG5pDSM1GIWWoRUvNMmOUQnYiEVq2GeQhaQ0OXtMm0LMumUGW4VvAq3rY4UPgIy9JeTc6bNnsTZ2WYgWWZil2k6t03FIuipxvVrw2QizdCbVv2/U2bXpS5ZfSQhZBL6S7Ug3aXs8q0ipo3yllzjLFyZL6YEyzMWiuQKkKca/OGtdknPYOgEpBMKCUys4uhRqllYVqCBhgDjjSDaQ0e7WmyOFHRyekrQioLKFXAnEDGERSx00/z7hbVpqzy3KvNVSpANcgTiAzXaKSNhMG/wBQlhGmOejRfwpgCAg4ggkZY9fCOatrS5c60SZ8x5UiZMSb/tOb7arsVnAFVW8oBBxFNlYv+U8rp5VnnSh06SpyzSqa19BUErsYitacDBY/FG0vn3Niw2+VOBMtgaUrq0NDkaMoNDjQ5YGDqPlsEZsqYZ1olzZZPRpLcMxVlqXKFUoyg1F0k4YYRdtk4SpbzDiEUsQM8ATQVHCGUyjTpGJNmTmtE6W04yNUejqBLIfCperKb5DVBUUoO2NkT1DrKJq5UtkMloCxxwxYdsYXlRbJM2xzCHW/dDS1rSaJo1kUJS8HvAClKw9n0crWqVNmJSabMGcVI1wyA5Z0qRuxEIucU42+P+HQTVNP8eMSu84eMc9pqzzPSbOJM1kM3pL9SzJdVVNVlnVDY4HecawLS/SSWs9nks7Gc7ku7AvdUXiqu60BPEGCyCxXVPs6QqeR9sK6dx7PtjnbZpCdZ7MhnIrWh3EpQmILMWuEgCp1VJIGZEGFttAss2a0kCbLv0vaisqivSBSCQNl07QcaYwWLwy/Q2XBxz598M3OcZ3k9Kf0aX0isHuqCWZWJJAq1RvJJjSaTw+HjDK5Km0Z2lfVHX8jCh9LJRRhTH5GFEkVS7NmY2A6htMVg/NYNPGA6orKg49/9MBIMH92PAxOvNPtgQljdz2RMqN0IZK9zSFf6ogtN3fEqjd3/bAAzPxiSTcc/hDVG7v/ALomDw57YAHD8T3eEI85wgeHcYVeA7P7YBmRKFolzZtFE6XMa8oLlWQ3QChBFCmrWoNccjFnQdlMmUFa7eLOzBQboLMzFV4CtMhlF1d9Bz7ofshUTlNtUN0nOMRYg54j38YkDzhCB5w8YCAEy1L3yoLDJqC8OonGGmSlYqxGsuRriK50O7LDbSC3jzTxhgx5P2wBbK02QjTEmMDfQMFN44BqVwrQ1pt3CAaW0dLnqA5ZSpvJMQhXRhtU49hi+SePP60JR18++ESU2naMO06CVkAEyZ0izVnCaxVmvqLovZArQkUFBjFmdYmmSZkqbMvGYjISqqoUEEEqKk1x2nsjUB6+/wAYi1eawUPySZQ0ZKdJSJMZWZQBeVaAgZGhJxiy3V8IKff3+ERPv7/CGQbt2zM0kcFw2/IwofSuS9fy6oUSRXLs2piVAzyHOUB6LnkQaacBicuMV72O3tPhASDCTzQQ9zcewDxjItmiBMcuJ05CwoQkyg9W6DTeM6wCT5O3Ct2fPKgpVS9QQoYXQBSlSQTvpBQuTbeRXawoa4GmW/HEcIx7Joq2KAptSsAtPUq1a1BZmJvHYThWuAWkK1WJEU1nuiq5mtrEXUC4ywQcFwrTHhspGVoIBRW02ggA49Ka4mt6oFTSgpsw64aEwknRlqFa2pSS4b1BSlCGGOVaLQDLWzJrBplgndI7JOUVYEA1ai1TVuk3RgrCoA9auyKNgsSvKZPTJjMrli6TSrAUuhSTXAUqQdta7RBJuhZT63pE4VJNVtBwq9+l6tafggVyFIBllLDaa42paXSP9pK3sSCcKEZYYYA7cYdLLaLjBp6MwulSEpSh1gaZ1FBlsJpjQRk6PQK300wpMVUIdwwxU4i8KqxDVpwGEV7HoWVLmLdnzcReCdMxUhWqzEXscaAk7BTLCEBbtFltJK3bQigIAfoq1ceswrXA7tgw4iUyz2jo6ekKHvks4lkC5TBQKmhxB94xwxrztGqzFvSpy3mqAJ1Fx1rq44g1GGNKYbQS2TQ6p0gE6aTMuE3pl43kCgsMa1YKKk7KZCAZGZo+eCDLtJF2WJYDKXUsAAXcYFjUE5jvNTT5U8hbk9VIVQay7wZ6m+SMCRSlACNsV5uj1aSjelTllykNZgnMt4KwZmmPWppcIrUYFt8QXRCugPpc9kNc5x3AE44gih3eseFEAWTZ7QfXnqRdYaq0qTfCkmmyqYilSpNBWgA1gtJQK1oF4CgKihyqDUUq288MhBRYFQq3pU3Aqqq02qVIVFUr+FVtah2udgAELVoxJrzG9KmqbymizRRNX8CoN28pxIzBOMADpZbXl0yUotNQHfe9bHdtOWzKDTbJPLy/pQJamWWAUBmKkXqkUoGIx2UNKDbGzWRFd0FoYu6awabecAlrrpX1KXiMBsXdApuiRqj0ycBeUqOkU5A6t4irAhScTjQ1rDA2bw3HsEK8N3wjEfQhIoLVPpt+kBqNeoJO+916o3Qay6M6Mik4kIrIgYK11TQ0yxpQY7gBxhAaTMK5fCIsw9nuEMq4YkH3AfCESN/dCGZ2lzguFMd3CFC0vSi037juhROPRCXZrzmNBllu+2KyTTyI5Xyj8r5kia0oS0YLTE3q5A7DTbGD/wAezAf9qX3xLxSZW9RBcWel9Ief8RMzOPPZHmn3Qpv1Mvvh/uiTvqZXa3jDeKSF6nH8ndWrRUhyWdAWN6pqQTeAVq0IzXCJTNFSGuFpaky63ag6tTeNNbf844JvONO+qldsz+qGXzjTvq5fbM/qheOQvUYjvF0TIAIEpQCrIRrYq1CwOtkSBC/0Wz/VDJRgXHq0KmgOYoMfExwbecaf9VK/j/qhh5yJ/wBVK/i8YPFMfqMR3x0JZ7gl9GLga+F1qBqXa9lcMjU1iB0DZwGCy7t6W0olaiiNgQAQRXjSOF+6TO+plfxeMI+cmd9RK7W8YfhmHqcR3iaAs+NJOeBxbEcd54nHE74lL0JIVlZZdGWpDVa9UhVJJ2miqMd3ExwI85c76iV2v4wj5zZv1Ertfxg8Mx+oxHotq0fKmVvy1aouklVrTEUrmMzlFOZ5O2U5yhWjCpqTRrxeprUklia55bhThfunTvqJX7Uzxhx50Jv4vL/beF4ph6jGdw/k7ZTSsoYUpiwyN4Vo+OPwiP8Aw/Z6g3MADgSSCSVJY1apOoB1Ft5jiz50Zn4un7b+EN91KZ+LJ+8b+mH4ph6jGdy+hpDMGMupuCXiWpcHqil6mFBjnhApXk5ZlIKyzUEEaz5g3gfW34xxB86r/iyfvW/ohj512/FV/en/AMcLxzH5sZ6NY7OstQiiijeTtJJ27zBicMu8x5iPOwfxVf3x/wDHEh51j+Kr+9/9cLxyJeaB6VXnHwiLNw57I82PnX/6Vf3v/riP3V/+kX97/ZC2SDyxO70r+D7+coUczoPys9OvfRCX0dMmvVvV/JFKUhQ0mhOSfJj+Xppapn6v8ojknmYx1fnE/wCcfqX4COReNMDnSX1Me/D9JAcTl3YwWXZphyU+/D4w3liuxLFJ9IYND1h7RZnUVa71XhXsgEp4cMkJdBPDOPaDVhqxEmImLkikmTD1gcKJiRMmBtD1hjEKTJWMYgTEmMQZoi0NMRMCYxKsRrCJLgESYg0EbCB3og0XJkC0PfiDERAtESwMxiAhg0KExo7/AM2H/wA36n/dCiXmvGrOPFB3NCiiXZdHoueccUtb/mp8I5WRZb2JyjrPOaPvs8VT4RzjNQYQs2RqKSI6fHFzbl8hpTBdUACK9teudfcYSI5yU78wMCKwCbJY4G6PfWM8cUm7NWTPjiqsUm7sVQR7zwrCm2cNlqtu2Hw90Fk2C7rA4jhh74Oy7aYd46uEbMcXFHLz5VJ8GTMlspowoflvG8Q0aZIIoRUc5bjFWdZTmuI3bQOO/rjVCa6ZmfJVrDiFWkImLW0JChiYYsIGWiNpE6CEwIwr0QZog2NJjtAmiZMDYwrJJEHNYCYIcIiTEWWrgDWGIgjJA4gy1MksSAiAgiQ0Kz0HzX+rO/OX4GFE/NeNSd+evwMKKJdl0Oi550R99j9GnxMYcmVeOGVKnwjoPOsPvpf0a/Fo5+x2m5LAuktt3cB2HvivNFtJolgklJpj2yeVGGefbgR2VjKnW/cIjbbQ016AZnIdgjVsHkszCsw04DxhLMsUakwyYVklaRjrpFhjSLtmtofLBtoO7bTeIs6U8mCgJRqjcY5dyUbaCO2JwzKfTKJ6ZdVTOimbx7xA1fGoz+fCAWS13wCPWyI2H3QVgDiOyL1KzFKDXDGnKrnc2/YTxHzEUp8srn9h6jF0Hf2wRxhjQjccu7EdYiW5oUTHuljRRj2wSbo5wKlX7DHW+TWjQNYY7SDmPHujbtqCkcvNrmpUkdbHpVtTs8mZiDClz6x0vlTYVIvgANznHGI9COyNOHNuVkZ4Vyad6GvQBXiVY1qRkcSRMDdwOuHZoFZZXSTAo2mkRnk2qyeOFsDNc1ziN4749CkaAlKoqlTtJgNp8n5TDEUPCOf66Nm9aZ17HDSp1cDnB1MD0pZeimFdxwPCJyzG7HPcjLkhtZ6X5rh9FN/SD+UQofzWD6Kb+k/7RCiuXZOHRseciz3rXLrkJYJ/aag98cnpDDDf8Y7vy/X74Q//AFj4tT4mOL0imre3Y+EW1cSiE9uYoaCAE99tMvGOxlz44eTP6N72/A/KL0zTDqRgKbvtjm6nBJzs6ikoqjoLZpBa3RQnbjgOuMXSWhFnCoFG3iAkXmvA0DY1+MdHYAFS6Bhz2xkk/FzHssxx8i5Rwo0eZS45gwZSa4Z/GN/T1mHQswzXHvrSMISSVDChBod2GcdLSZfJGzn6vST3/SrGKVxEFWUYHLvVyNe0U4xdksAR1iNMppJ8nP8ADJSSaLUudc9UFWXGmVfkw4xetluDYGt7hj1VgtrcBKbcKRkGRfJYMQa5jLhHHpSds7FNfSinpMkihB20/wAxwdcY9HmEgXWIbZlSOa0pokIHMsVvGtMyATXDq5rGrBJdBkg48syJWUFgCtSDBo3JmCSExjQ8lpZEwkrWmzrjOJjrfJqSrqaGhNakZ9sZ9XPbA0aWG6RspbyTdZWXccCD7xGdpDSdw3aFju+2LFrsxUEmYzUG0L8gIyp9mMyc9GIoRiKbhvEcrHGHfsdOW669znPKA3mDUpXCKsg4CNTygkhKKWLHPH7IypEdfTv6VRz9SqdM9U81Q+hmfpT/ACJCiXmmH3u/6Vv5EhRJ9lcOjpvOEaTU/M+ZjhbTMqpG+O685A15X5pHfHDWgAnui+P2mLK6mzDnDCLOjQj+v64GHVDW2Vt2GKijEUNDnWKs0FKPZ1Mc1KCkayNc1T6pxHA/bGxYLRgKkV3Vjn/S6ihwO8c4Ra0ayKanE7KYxy8sLXJpg6a2m1bkvKU9rD5n4Ry2iHopXdl8afGOrsSliXYUwNBuHjHIJJMsUIIJxiz+H1biWT+5SNnRTfS03g/KNK22YXchwO4xh2KbR1bjj79sdHOaoivWJxzJhSlF2Y2kLXgMwQMCOOYgFjmkLWta7Ylb2AalMN27q8IpuxGAHOzKJRjcTLuSn2F0nabqljTgOOyMrRtWJJusD7ZIFYuJZC5qxrzuiE2z9EwIu0xGsKjuiUajHbfJKTlOW6uC6uiZTevKk9asSfhFG3+TaDGWbveIsSbcBslDiuB7IMlsrtHbFMZZYvs0SjikqOTt2j5ibKjh4Ro+RdtAmMhzbEfAxqu0QsWgNdppBWvq9ftcItnnUoOMymODZJOJo6ZYlDQgdeEZFjtWuzYY0yNTgKRctyrMF2YbrDbsPV4RktZVQ6pvNspFWKK20y6be/cjJ8oZ96YYqSGjo5ehrwYTM2xqMxGJbdHPIajDVOTDI/bwjdgyR+1MyZ8cn9TR6p5pB97txmt/Kgh4N5pR97frv8oUWvszx6N7zljGUfyW+Kx55PmhcSY77ztMQsmhpW+OP4EeVzFzJz4w3mUVRZi/h0s8tzdIuo3SrqmgrTj2bImklV8TGbZJ5RvyTn4xuKl+lKUjHlyyb5fBu9LHCtiQGVJBi7ZZADCkTkyqYROUutGWWS7JeFUma7aqk7gYotIV5YVhWgHXls3QQziRSIUO00jLG48mmk3yc9b7I0k1Jqhwr8jGpoq3BwFY40wO8eMZWl7dfa6PVXvO+M+/dx2R0t3mgo5O/ZhLSyUd8f7HQW6zVJPZFWRK35QOVbjSlaxJrXTdFj0+VLbRzFCG/cXZqACtcKZxz1qtF5wdgy8TFqbPJwJJG7IddN8UrRJx4HbzlF+DS7eZ9lk8irjhEbVKBrsO/qxEBlWa9TChyrs64sXMceqvPuhBzkBU0y+ZOyNksEVFtujlT1G+aUFZ1OgdGS1F8ipzxyGAyGyNKelRgY5Xyc0sQSpqbxFN3XHUsOBjy+eE45HZ38Li4JIx7VZxFCz2YA1w98bNqldcUVl4bq74nCUtpJ7FKxCla5wDSU0OhQgEbjt6oZgF49UUZjVO3CLccObK82WNHoHmus1yRQEkX3Ir7sIUE817VkVNfWf5CFHUV1ycvvo0fO0v0cn85/gI8pdY9a87S/QST+WR/DHlEwRRl7O5oP5aKTrFiw2wy+K7t3VDTFgd2K/bk2Txqa5Ols1oVxUGsXUYZxxqsRlFlbbM9o9sUSxX0Z3ga6Z2HSIq1YgRg6V0vf1UFF2ttPVuEZjzCcySd5xiERjjUXbLMeDm2QIhiYKBECkWWbYqiEubTDs8IdpppjA56YcRjDS2qI7Gjy7oU+0ee1+Lx5LXTCdNspEWtFD3QCYaYwJmoI1SZy8ze3aW50wnBMSfjugk2zsoEpTrzMZkzcu2nwEBsC3Rf2+MWplovC6cKjExyNRmlOX4Rr0uGGONvtlGcl0BkwVSFBrixGbRs2HTOoA/7XjujEtuLAA0VRRQNg2mDJNwpui/Fp45YfUZdTqHjn9B0HpSkYUPxis7LGPhw9xpFCcGB2neK1w3xVPSrH7jx53l9jfn2pBkRWKE21V4Dv8AfFOWajVYV3ZGGeo9ao93gYswrGnyyOaGV+3B7D5rjWzg8X+NIULzWD70U8X/AJ28IUE+WSxqoo2POsv3rLO6b/2vHj7vjHsvnMkl7ESPwHVj1UK/MR4w6RXkjbOpo8u2FElMIgQyrBEWM8onRhnBmXEQIsAboiyxEk8oMCGpBQsIrBQvJfuCBhmidIGYEg81e4N8jWKsp6fCkWJrRVpjGrTXFmHV5FNIe0tkIqzt0EmLUxGUmt1RqlM5DVyL6HVAiDTAMTApr7oqtMxxjJHHufJdKdLgkSSS2/mkOGPGBmbxgUx+Ne2NidKkY3ByfJc6Wm2K7TATtG4jMQFpnHCB3+MLJUkTxxcHZplSQL11x7a4MOsRaTEUzHGMiVbKZivHb798WZNsBOcYpY5G+ORHs/myl3bGtBtf+d4UE83X/IyzvL/ztCi1XRmfbO9tMoFSCKjdHF6V0PIvf7S9kKFBMhZQGiJNf9sd/jEG0RJ+rHf4woURZJSZWfRUn2B3+MBfRMn2B2nxhQoiybk/kD/pcr2B3+MI6MlewO/xhQoGG5/INtGSvYHfCOjJXsDvhoUIFJ/INtFScfo1gUzRMn6sd8KFEo9ibdAG0RJ9gdp8YGdEyfYHafGFCiRWgLaKlewO0+MAmaJk+x3t4woUNAAbRUr2O9vGK83Rkr2e8+MKFE7EDbRsr2dm8+MQ/wBNlez3nxhoUNMGROjZXs97eMamidAyG9aXX9Z/6oUKGD6PWtCSFlyERBdVRQAQoUKKH2TXR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34938" y="-1790700"/>
            <a:ext cx="2505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1508" name="AutoShape 4" descr="data:image/jpeg;base64,/9j/4AAQSkZJRgABAQAAAQABAAD/2wCEAAkGBxQTEhUUExQWFhQWGBgXGBUYFxgYGBwXHBwXFxUXFxcaHCggGBwlHBcXITEhJSkrLi4uFx8zODMsNygtLisBCgoKDg0OGhAQGiwkICQsLCwsLCwsLCwsLCwtLCwsLCwsLCwsLCwsLCwsLCwsLCwsLCwsLCwsLCwsLCwsLCwsLP/AABEIARMAtwMBIgACEQEDEQH/xAAbAAABBQEBAAAAAAAAAAAAAAADAAECBAUGB//EAEwQAAIAAwQGBQgDDwIGAwAAAAECAAMRBBIhMQUiQVFh8BNxkaHRBgcUMlKBscEjU+EXJEJUYnJzgpKTorLS4vEVMxY0ZMLT40Nj8v/EABoBAAIDAQEAAAAAAAAAAAAAAAABAgMEBQb/xAAsEQACAgEEAQMDAgcAAAAAAAAAAQIRAwQSITETFEFRIjJhwfAFM3GRsdHh/9oADAMBAAIRAxEAPwD1GYSoNPhEfSzwgVs29Q3eEVL3V3RGiZpemcQOyJC18R3RnJzzWCgHmvjCGW/TOI7BDm1neOyOX0fpF3tc+U7FGlkFZRXBpBVaTQ2ZPSFgcaC6BTadSyaRlzVvS3DKBW8Dhdxo1aYqaGhyNIdAahtZ5EN6Ud/8MZFi0tJnECVMRyVLC6wNVBAJGGwkA7qjfGZ5QaWZHs6ypi1Nqkypqi6xuOaMDUapy4wqC0dWbSd/d9kRNpO/+E+EYg05Zy/RiavSXujufhB8wCKVGzE4Gogp0lK6QS72sWujDAsBeKBqUvXQTStcDCDg1vSjv/h+yF6SeR9kVGpw7ox9CWidaFE9nCS2JMuUqofo60UzGYVLMNbVugVAxpBQHQtaTv7j4Q3pDb+4+EYy6Vl3Z7tMUpIZg5C0uXVDENU6xANajeITaZkqqM7FFd+jHSS2TXpUKQwBWoBpXOCh8Gx6Sd+/YfCF6Ud/cfCM026XcMwsAi4MSKUIzBBxrlhTGogb6VkhFczFCO10McBexBBw1SCCDWlDhAHBqm0nf3HwiJtJ3nsPhGVM0tKC3y10X7mspU3qVoFK1OGNaUpXdCfSMq6j3wVmeoV172BbVug3tUMcNgJgYjVNp4nsiPpHExWI55ERQc8iAZY9I4mGM/8AKPYYAV55EQu80+yGARpmRqTwpCgDriIUIizVtAPd8uuKzjj8YuWleGwbt3VFRxzh8omMSDiIdhqmhF6hpWlK7K4ZViUuu74wRVNP8wgMP/T5sybLmzBKR5SzAGVi94uAuRVaKCL1MakD3h0To+1y5l+a0qYxkhGN9sZqElWAuUVWvNgALt0etWOjQHmsSpDsKOasmhZieh4ywZEuYkwgsfXUCssXdbWAONIBL0NaOhsko9EfR5kt3cvMrMuV1gLmDEm8a1xr1x1V3nCHK84QrCkZWjtG9HNtMw0+nmK4IvVostEo1RvU0zzjJl+T83ppU2YUYpPeaWUzBeVg8tB0d0KrKjKLxvE3M8Y6orzhCZcvAQWFIgR19jRi2WyWiShky+jKKT0UxjMqqE1CNLC6xXIG8ARSuOewJqlygIvKFJGFQGvXT/CYFKtiNNeUtC0sKz5YXy10ddFJ943wqE2vkyZOjZyNayOhYT5yuqMZtLlyXKmLM1MykvDMVO6HTRcwS7Mt5D0U3pHB6QgJSZdlyzdqbpdAC1ME2R0F3mghXOaCAdHMW7QTzUtCs4PSWhJ6YPSksSbsuZhkTKoSNjROboyYZaoJchVE6XMuAzLoCzOlZr3R6zswr6ooTmY6Iy8fsEOyY5fCCwow9N6NeY0mbJmXJsliwDKxRlYXXRqYio2jKKn+kOJZROjvF3miZrr0cx2ZiZaAG8BeOBIvVINATHSFedWIonOG6AARA3/HxhqDmsEmjLj1Q7JzhAMCac18YhUcgxYKc4RG5zhABRtMwCh47jChaRWijr4QoaRFm3aHOGOz5CKZbj8IsWs/ARSYc1EAw0pzx7IJf4mBSlw/xCIxgGEDcfjEi/E9pgRHOMSqa/5gAkz8T2w5bie2B3ua87olXmsIB3Pw3/bHP27yolyJxlWhWl1oyTALyMvuxBGIIxyjfducIw/KzQYtUkqKdIushwz9k8Dl2bolCrplWbeo3Ds4OT5WlLXPngFhMUqq7qU6Inqp/EYl5G+ULS50y8A72h5dXZrqrQvfZvc1acI59tHTakdFMruuNn2QayaDtExgqyZmJAqUYAcSSKARucI0caOTLuT/AD/k9msOkpU+plMHCmhYDVrnQNk2FMt4i3d5pFLROjUs8lJSZKKE0GLHFmPWTF2nV2COe6vg7kL2rd2RdeEM+yHavDuhOerugJDMOaRGkSPu7obs7oAIunPJiJXr7Im2WzuhhzlABAgxG7EjzlC52QAUbaNX3wolpD1ffuHGFEkQb5Nm0r8B8IqtK4Hn9WL044DqG3h1Rm26RfW6rsmIJZSA1BmASMK74TJIspL55WH6Lhz2RzIsp9OEozZxlGR0l0zW9a9dzBBpw4xp22QkiUrAtdlzVapZmIVmCsKk1Io7Z/IQi140q57NRE55MSu5+P8AdALHb5cwsqNVkpeUhlIritVahoRtgErTclnEoPrtW7VXAemdxjg/ugsjsl8Fy5zX+6Bpa5XSdF0idKBW5eW/TOt29Ub4sXucY5S3Wgy9Kqyy3mXrMRdS5XB86uyigpv2wPglihvb/pZ0DWyV0wk316Uiol11iMTWm6giz0fx52Ry8m1M+k5ZeS0r73mABjLYnXXHUJA27dsX52mHCzpqS0MqQXBvNRmuYzLurRaYgVrUqcoVk5Ymqr4NooeaxIpzQxlStJs0ySVCmTPll0wo4ICtjsIKtwpTbD2e3TCtp1VZ5TsqACgb6OXMQEEnHXoTXGmyCyvxtGlcxy57IYpzyIwH0yy2QTEPSzXaXLVWVVKzXKrcZRSl0k4HHjti9ogz7ricMKi4TdvUIxDBMMDlTYYLG8TStl+lYZhGf5UaQaRZJ0xMHVdU0qAxooNNtK190AnTWk2izy1Z3SaZisHJZgVUuJgOYFRQjLWFAIdgsbav98GsRDARz2jLL0sy0y5rvMSVNuojM1ACiPUkazethU4RoeTU1jZZV4lmAKFjUklGZanjqwrHPHt9/wBsvsOcYRTrgh6ogTwhlRFhESsO2cRc03c+6GBU0kNX3+MKIW86oyzHwMKGiEuzbm5DqG/dFRiePf4RcmDAYDIbt3VFQ1w+yESMW0zXW3yyEmMhlGW7KjFVJa8tTSmyLvlCrGQwRWZiyUAFcnVuzCNJBzhErvPJhFnk5Trow7VZphn2got0TLOqLNwp0imbSuNcnGNNkV/J3RaqJJmSpnSyVpWZMvIppdPRi/dx2UGA6o6Rq0wOOwEkCuypxpGb5N6dW1yekWq4lWQmpBGOYzwoYKLPJNxdLjj/AEaVeeTGU1gmenLPAHRiQZdb2teLXvV3bM4sWjS8tZ6yCT0ji8AASKY4k5DI5xoHLMdogqytOUOa7RkztFzDapdoDqFRGS4VJJvYk3q8Bs3xWtugJjh5STQkiaS01QpL1bGYqNkobM1BzNMDQb5pyIQUcgQUNZZKvwZGl9Eu6yuhfoZkk1ltdvLS6UKFSMQQe4RHR+iJstZtbQzTJusWKIAJlAt5Vu5XVUXfyeMbBHX+zD4ceyCg8sqoxp+gFdJod2LzGRzMFFKvLp0bIAtBSlca121i7YrO6LSZMM1q5lVXsCj37YtinHsMNXD/ADBQnkk1TBTrOrqyuFZWFCDiCNxEBsmjpcs1RFBoFrmbo/BBJqBw4RcNByYYEc1gI26op2exS0LFAqlzeY7Scqk3sYeRZUliiKqgsWIHtHEnPbFhyKfbCYjkwA2yBXiO0eMN2dv90TLjj2w1RyRAIFd6u37YZ05r9sEJHJEJiOSIAM3SK0UdcPD6SpdGG3eNx3Q0SRCXZtzhlnkIq3YuTdnUN0Vig3fy+MBIdF55ESuDn/8AMOgHNPGCXevnqMICvOoqltwJzGz3Rx2jbStiaQ76sq0WaWGpsnS0FMtrKacSI7O22cujJVlvC7eGJFd1QRFM6GVpUqXNYv0LI6scDeQ1Qmi0ywO+pgaL8c4pU/c5+RZiLbZZkwUnzhPdxX1Vup0cvPJRh13jG5pDSM1GIWWoRUvNMmOUQnYiEVq2GeQhaQ0OXtMm0LMumUGW4VvAq3rY4UPgIy9JeTc6bNnsTZ2WYgWWZil2k6t03FIuipxvVrw2QizdCbVv2/U2bXpS5ZfSQhZBL6S7Ug3aXs8q0ipo3yllzjLFyZL6YEyzMWiuQKkKca/OGtdknPYOgEpBMKCUys4uhRqllYVqCBhgDjjSDaQ0e7WmyOFHRyekrQioLKFXAnEDGERSx00/z7hbVpqzy3KvNVSpANcgTiAzXaKSNhMG/wBQlhGmOejRfwpgCAg4ggkZY9fCOatrS5c60SZ8x5UiZMSb/tOb7arsVnAFVW8oBBxFNlYv+U8rp5VnnSh06SpyzSqa19BUErsYitacDBY/FG0vn3Niw2+VOBMtgaUrq0NDkaMoNDjQ5YGDqPlsEZsqYZ1olzZZPRpLcMxVlqXKFUoyg1F0k4YYRdtk4SpbzDiEUsQM8ATQVHCGUyjTpGJNmTmtE6W04yNUejqBLIfCperKb5DVBUUoO2NkT1DrKJq5UtkMloCxxwxYdsYXlRbJM2xzCHW/dDS1rSaJo1kUJS8HvAClKw9n0crWqVNmJSabMGcVI1wyA5Z0qRuxEIucU42+P+HQTVNP8eMSu84eMc9pqzzPSbOJM1kM3pL9SzJdVVNVlnVDY4HecawLS/SSWs9nks7Gc7ku7AvdUXiqu60BPEGCyCxXVPs6QqeR9sK6dx7PtjnbZpCdZ7MhnIrWh3EpQmILMWuEgCp1VJIGZEGFttAss2a0kCbLv0vaisqivSBSCQNl07QcaYwWLwy/Q2XBxz598M3OcZ3k9Kf0aX0isHuqCWZWJJAq1RvJJjSaTw+HjDK5Km0Z2lfVHX8jCh9LJRRhTH5GFEkVS7NmY2A6htMVg/NYNPGA6orKg49/9MBIMH92PAxOvNPtgQljdz2RMqN0IZK9zSFf6ogtN3fEqjd3/bAAzPxiSTcc/hDVG7v/ALomDw57YAHD8T3eEI85wgeHcYVeA7P7YBmRKFolzZtFE6XMa8oLlWQ3QChBFCmrWoNccjFnQdlMmUFa7eLOzBQboLMzFV4CtMhlF1d9Bz7ofshUTlNtUN0nOMRYg54j38YkDzhCB5w8YCAEy1L3yoLDJqC8OonGGmSlYqxGsuRriK50O7LDbSC3jzTxhgx5P2wBbK02QjTEmMDfQMFN44BqVwrQ1pt3CAaW0dLnqA5ZSpvJMQhXRhtU49hi+SePP60JR18++ESU2naMO06CVkAEyZ0izVnCaxVmvqLovZArQkUFBjFmdYmmSZkqbMvGYjISqqoUEEEqKk1x2nsjUB6+/wAYi1eawUPySZQ0ZKdJSJMZWZQBeVaAgZGhJxiy3V8IKff3+ERPv7/CGQbt2zM0kcFw2/IwofSuS9fy6oUSRXLs2piVAzyHOUB6LnkQaacBicuMV72O3tPhASDCTzQQ9zcewDxjItmiBMcuJ05CwoQkyg9W6DTeM6wCT5O3Ct2fPKgpVS9QQoYXQBSlSQTvpBQuTbeRXawoa4GmW/HEcIx7Joq2KAptSsAtPUq1a1BZmJvHYThWuAWkK1WJEU1nuiq5mtrEXUC4ywQcFwrTHhspGVoIBRW02ggA49Ka4mt6oFTSgpsw64aEwknRlqFa2pSS4b1BSlCGGOVaLQDLWzJrBplgndI7JOUVYEA1ai1TVuk3RgrCoA9auyKNgsSvKZPTJjMrli6TSrAUuhSTXAUqQdta7RBJuhZT63pE4VJNVtBwq9+l6tafggVyFIBllLDaa42paXSP9pK3sSCcKEZYYYA7cYdLLaLjBp6MwulSEpSh1gaZ1FBlsJpjQRk6PQK300wpMVUIdwwxU4i8KqxDVpwGEV7HoWVLmLdnzcReCdMxUhWqzEXscaAk7BTLCEBbtFltJK3bQigIAfoq1ceswrXA7tgw4iUyz2jo6ekKHvks4lkC5TBQKmhxB94xwxrztGqzFvSpy3mqAJ1Fx1rq44g1GGNKYbQS2TQ6p0gE6aTMuE3pl43kCgsMa1YKKk7KZCAZGZo+eCDLtJF2WJYDKXUsAAXcYFjUE5jvNTT5U8hbk9VIVQay7wZ6m+SMCRSlACNsV5uj1aSjelTllykNZgnMt4KwZmmPWppcIrUYFt8QXRCugPpc9kNc5x3AE44gih3eseFEAWTZ7QfXnqRdYaq0qTfCkmmyqYilSpNBWgA1gtJQK1oF4CgKihyqDUUq288MhBRYFQq3pU3Aqqq02qVIVFUr+FVtah2udgAELVoxJrzG9KmqbymizRRNX8CoN28pxIzBOMADpZbXl0yUotNQHfe9bHdtOWzKDTbJPLy/pQJamWWAUBmKkXqkUoGIx2UNKDbGzWRFd0FoYu6awabecAlrrpX1KXiMBsXdApuiRqj0ycBeUqOkU5A6t4irAhScTjQ1rDA2bw3HsEK8N3wjEfQhIoLVPpt+kBqNeoJO+916o3Qay6M6Mik4kIrIgYK11TQ0yxpQY7gBxhAaTMK5fCIsw9nuEMq4YkH3AfCESN/dCGZ2lzguFMd3CFC0vSi037juhROPRCXZrzmNBllu+2KyTTyI5Xyj8r5kia0oS0YLTE3q5A7DTbGD/wAezAf9qX3xLxSZW9RBcWel9Ief8RMzOPPZHmn3Qpv1Mvvh/uiTvqZXa3jDeKSF6nH8ndWrRUhyWdAWN6pqQTeAVq0IzXCJTNFSGuFpaky63ag6tTeNNbf844JvONO+qldsz+qGXzjTvq5fbM/qheOQvUYjvF0TIAIEpQCrIRrYq1CwOtkSBC/0Wz/VDJRgXHq0KmgOYoMfExwbecaf9VK/j/qhh5yJ/wBVK/i8YPFMfqMR3x0JZ7gl9GLga+F1qBqXa9lcMjU1iB0DZwGCy7t6W0olaiiNgQAQRXjSOF+6TO+plfxeMI+cmd9RK7W8YfhmHqcR3iaAs+NJOeBxbEcd54nHE74lL0JIVlZZdGWpDVa9UhVJJ2miqMd3ExwI85c76iV2v4wj5zZv1Ertfxg8Mx+oxHotq0fKmVvy1aouklVrTEUrmMzlFOZ5O2U5yhWjCpqTRrxeprUklia55bhThfunTvqJX7Uzxhx50Jv4vL/beF4ph6jGdw/k7ZTSsoYUpiwyN4Vo+OPwiP8Aw/Z6g3MADgSSCSVJY1apOoB1Ft5jiz50Zn4un7b+EN91KZ+LJ+8b+mH4ph6jGdy+hpDMGMupuCXiWpcHqil6mFBjnhApXk5ZlIKyzUEEaz5g3gfW34xxB86r/iyfvW/ohj512/FV/en/AMcLxzH5sZ6NY7OstQiiijeTtJJ27zBicMu8x5iPOwfxVf3x/wDHEh51j+Kr+9/9cLxyJeaB6VXnHwiLNw57I82PnX/6Vf3v/riP3V/+kX97/ZC2SDyxO70r+D7+coUczoPys9OvfRCX0dMmvVvV/JFKUhQ0mhOSfJj+Xppapn6v8ojknmYx1fnE/wCcfqX4COReNMDnSX1Me/D9JAcTl3YwWXZphyU+/D4w3liuxLFJ9IYND1h7RZnUVa71XhXsgEp4cMkJdBPDOPaDVhqxEmImLkikmTD1gcKJiRMmBtD1hjEKTJWMYgTEmMQZoi0NMRMCYxKsRrCJLgESYg0EbCB3og0XJkC0PfiDERAtESwMxiAhg0KExo7/AM2H/wA36n/dCiXmvGrOPFB3NCiiXZdHoueccUtb/mp8I5WRZb2JyjrPOaPvs8VT4RzjNQYQs2RqKSI6fHFzbl8hpTBdUACK9teudfcYSI5yU78wMCKwCbJY4G6PfWM8cUm7NWTPjiqsUm7sVQR7zwrCm2cNlqtu2Hw90Fk2C7rA4jhh74Oy7aYd46uEbMcXFHLz5VJ8GTMlspowoflvG8Q0aZIIoRUc5bjFWdZTmuI3bQOO/rjVCa6ZmfJVrDiFWkImLW0JChiYYsIGWiNpE6CEwIwr0QZog2NJjtAmiZMDYwrJJEHNYCYIcIiTEWWrgDWGIgjJA4gy1MksSAiAgiQ0Kz0HzX+rO/OX4GFE/NeNSd+evwMKKJdl0Oi550R99j9GnxMYcmVeOGVKnwjoPOsPvpf0a/Fo5+x2m5LAuktt3cB2HvivNFtJolgklJpj2yeVGGefbgR2VjKnW/cIjbbQ016AZnIdgjVsHkszCsw04DxhLMsUakwyYVklaRjrpFhjSLtmtofLBtoO7bTeIs6U8mCgJRqjcY5dyUbaCO2JwzKfTKJ6ZdVTOimbx7xA1fGoz+fCAWS13wCPWyI2H3QVgDiOyL1KzFKDXDGnKrnc2/YTxHzEUp8srn9h6jF0Hf2wRxhjQjccu7EdYiW5oUTHuljRRj2wSbo5wKlX7DHW+TWjQNYY7SDmPHujbtqCkcvNrmpUkdbHpVtTs8mZiDClz6x0vlTYVIvgANznHGI9COyNOHNuVkZ4Vyad6GvQBXiVY1qRkcSRMDdwOuHZoFZZXSTAo2mkRnk2qyeOFsDNc1ziN4749CkaAlKoqlTtJgNp8n5TDEUPCOf66Nm9aZ17HDSp1cDnB1MD0pZeimFdxwPCJyzG7HPcjLkhtZ6X5rh9FN/SD+UQofzWD6Kb+k/7RCiuXZOHRseciz3rXLrkJYJ/aag98cnpDDDf8Y7vy/X74Q//AFj4tT4mOL0imre3Y+EW1cSiE9uYoaCAE99tMvGOxlz44eTP6N72/A/KL0zTDqRgKbvtjm6nBJzs6ikoqjoLZpBa3RQnbjgOuMXSWhFnCoFG3iAkXmvA0DY1+MdHYAFS6Bhz2xkk/FzHssxx8i5Rwo0eZS45gwZSa4Z/GN/T1mHQswzXHvrSMISSVDChBod2GcdLSZfJGzn6vST3/SrGKVxEFWUYHLvVyNe0U4xdksAR1iNMppJ8nP8ADJSSaLUudc9UFWXGmVfkw4xetluDYGt7hj1VgtrcBKbcKRkGRfJYMQa5jLhHHpSds7FNfSinpMkihB20/wAxwdcY9HmEgXWIbZlSOa0pokIHMsVvGtMyATXDq5rGrBJdBkg48syJWUFgCtSDBo3JmCSExjQ8lpZEwkrWmzrjOJjrfJqSrqaGhNakZ9sZ9XPbA0aWG6RspbyTdZWXccCD7xGdpDSdw3aFju+2LFrsxUEmYzUG0L8gIyp9mMyc9GIoRiKbhvEcrHGHfsdOW669znPKA3mDUpXCKsg4CNTygkhKKWLHPH7IypEdfTv6VRz9SqdM9U81Q+hmfpT/ACJCiXmmH3u/6Vv5EhRJ9lcOjpvOEaTU/M+ZjhbTMqpG+O685A15X5pHfHDWgAnui+P2mLK6mzDnDCLOjQj+v64GHVDW2Vt2GKijEUNDnWKs0FKPZ1Mc1KCkayNc1T6pxHA/bGxYLRgKkV3Vjn/S6ihwO8c4Ra0ayKanE7KYxy8sLXJpg6a2m1bkvKU9rD5n4Ry2iHopXdl8afGOrsSliXYUwNBuHjHIJJMsUIIJxiz+H1biWT+5SNnRTfS03g/KNK22YXchwO4xh2KbR1bjj79sdHOaoivWJxzJhSlF2Y2kLXgMwQMCOOYgFjmkLWta7Ylb2AalMN27q8IpuxGAHOzKJRjcTLuSn2F0nabqljTgOOyMrRtWJJusD7ZIFYuJZC5qxrzuiE2z9EwIu0xGsKjuiUajHbfJKTlOW6uC6uiZTevKk9asSfhFG3+TaDGWbveIsSbcBslDiuB7IMlsrtHbFMZZYvs0SjikqOTt2j5ibKjh4Ro+RdtAmMhzbEfAxqu0QsWgNdppBWvq9ftcItnnUoOMymODZJOJo6ZYlDQgdeEZFjtWuzYY0yNTgKRctyrMF2YbrDbsPV4RktZVQ6pvNspFWKK20y6be/cjJ8oZ96YYqSGjo5ehrwYTM2xqMxGJbdHPIajDVOTDI/bwjdgyR+1MyZ8cn9TR6p5pB97txmt/Kgh4N5pR97frv8oUWvszx6N7zljGUfyW+Kx55PmhcSY77ztMQsmhpW+OP4EeVzFzJz4w3mUVRZi/h0s8tzdIuo3SrqmgrTj2bImklV8TGbZJ5RvyTn4xuKl+lKUjHlyyb5fBu9LHCtiQGVJBi7ZZADCkTkyqYROUutGWWS7JeFUma7aqk7gYotIV5YVhWgHXls3QQziRSIUO00jLG48mmk3yc9b7I0k1Jqhwr8jGpoq3BwFY40wO8eMZWl7dfa6PVXvO+M+/dx2R0t3mgo5O/ZhLSyUd8f7HQW6zVJPZFWRK35QOVbjSlaxJrXTdFj0+VLbRzFCG/cXZqACtcKZxz1qtF5wdgy8TFqbPJwJJG7IddN8UrRJx4HbzlF+DS7eZ9lk8irjhEbVKBrsO/qxEBlWa9TChyrs64sXMceqvPuhBzkBU0y+ZOyNksEVFtujlT1G+aUFZ1OgdGS1F8ipzxyGAyGyNKelRgY5Xyc0sQSpqbxFN3XHUsOBjy+eE45HZ38Li4JIx7VZxFCz2YA1w98bNqldcUVl4bq74nCUtpJ7FKxCla5wDSU0OhQgEbjt6oZgF49UUZjVO3CLccObK82WNHoHmus1yRQEkX3Ir7sIUE817VkVNfWf5CFHUV1ycvvo0fO0v0cn85/gI8pdY9a87S/QST+WR/DHlEwRRl7O5oP5aKTrFiw2wy+K7t3VDTFgd2K/bk2Txqa5Ols1oVxUGsXUYZxxqsRlFlbbM9o9sUSxX0Z3ga6Z2HSIq1YgRg6V0vf1UFF2ttPVuEZjzCcySd5xiERjjUXbLMeDm2QIhiYKBECkWWbYqiEubTDs8IdpppjA56YcRjDS2qI7Gjy7oU+0ee1+Lx5LXTCdNspEWtFD3QCYaYwJmoI1SZy8ze3aW50wnBMSfjugk2zsoEpTrzMZkzcu2nwEBsC3Rf2+MWplovC6cKjExyNRmlOX4Rr0uGGONvtlGcl0BkwVSFBrixGbRs2HTOoA/7XjujEtuLAA0VRRQNg2mDJNwpui/Fp45YfUZdTqHjn9B0HpSkYUPxis7LGPhw9xpFCcGB2neK1w3xVPSrH7jx53l9jfn2pBkRWKE21V4Dv8AfFOWajVYV3ZGGeo9ao93gYswrGnyyOaGV+3B7D5rjWzg8X+NIULzWD70U8X/AJ28IUE+WSxqoo2POsv3rLO6b/2vHj7vjHsvnMkl7ESPwHVj1UK/MR4w6RXkjbOpo8u2FElMIgQyrBEWM8onRhnBmXEQIsAboiyxEk8oMCGpBQsIrBQvJfuCBhmidIGYEg81e4N8jWKsp6fCkWJrRVpjGrTXFmHV5FNIe0tkIqzt0EmLUxGUmt1RqlM5DVyL6HVAiDTAMTApr7oqtMxxjJHHufJdKdLgkSSS2/mkOGPGBmbxgUx+Ne2NidKkY3ByfJc6Wm2K7TATtG4jMQFpnHCB3+MLJUkTxxcHZplSQL11x7a4MOsRaTEUzHGMiVbKZivHb798WZNsBOcYpY5G+ORHs/myl3bGtBtf+d4UE83X/IyzvL/ztCi1XRmfbO9tMoFSCKjdHF6V0PIvf7S9kKFBMhZQGiJNf9sd/jEG0RJ+rHf4woURZJSZWfRUn2B3+MBfRMn2B2nxhQoiybk/kD/pcr2B3+MI6MlewO/xhQoGG5/INtGSvYHfCOjJXsDvhoUIFJ/INtFScfo1gUzRMn6sd8KFEo9ibdAG0RJ9gdp8YGdEyfYHafGFCiRWgLaKlewO0+MAmaJk+x3t4woUNAAbRUr2O9vGK83Rkr2e8+MKFE7EDbRsr2dm8+MQ/wBNlez3nxhoUNMGROjZXs97eMamidAyG9aXX9Z/6oUKGD6PWtCSFlyERBdVRQAQoUKKH2TXR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34938" y="-1790700"/>
            <a:ext cx="2505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" name="TextBox 6"/>
          <p:cNvSpPr txBox="1"/>
          <p:nvPr/>
        </p:nvSpPr>
        <p:spPr>
          <a:xfrm>
            <a:off x="228600" y="1143000"/>
            <a:ext cx="8763000" cy="601703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dirty="0"/>
              <a:t>“2</a:t>
            </a:r>
            <a:r>
              <a:rPr lang="en-US" sz="2400" baseline="30000" dirty="0"/>
              <a:t>nd</a:t>
            </a:r>
            <a:r>
              <a:rPr lang="en-US" sz="2400" dirty="0"/>
              <a:t> draft read”</a:t>
            </a:r>
          </a:p>
          <a:p>
            <a:pPr eaLnBrk="1" hangingPunct="1">
              <a:defRPr/>
            </a:pPr>
            <a:endParaRPr lang="en-US" sz="1000" dirty="0"/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Chunk the text (draw lines between each paragraph)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u="sng" dirty="0"/>
              <a:t>Underline</a:t>
            </a:r>
            <a:r>
              <a:rPr lang="en-US" sz="2200" dirty="0"/>
              <a:t> words that </a:t>
            </a:r>
            <a:r>
              <a:rPr lang="en-US" sz="2200" b="1" dirty="0"/>
              <a:t>show emotion</a:t>
            </a:r>
            <a:r>
              <a:rPr lang="en-US" sz="2200" dirty="0"/>
              <a:t> or how the characters are feeling.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Circle unfamiliar words and in the margin, write the definition using the dictionary or context clues to help you.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Write OMG by any parts that surprised you and write a sentence in the margin that explains why.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Write LOL by any parts that were funny, and write a note in the margin explaining why.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Make a sad face </a:t>
            </a:r>
            <a:r>
              <a:rPr lang="en-US" sz="2200" dirty="0">
                <a:sym typeface="Wingdings" panose="05000000000000000000" pitchFamily="2" charset="2"/>
              </a:rPr>
              <a:t> </a:t>
            </a:r>
            <a:r>
              <a:rPr lang="en-US" sz="2200" dirty="0"/>
              <a:t>by anything that you think is sad and a note in the margin explaining why.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US" sz="2200" dirty="0"/>
              <a:t>If you have any questions or wonder about something, make a note in the </a:t>
            </a:r>
            <a:r>
              <a:rPr lang="en-US" sz="2200" dirty="0" smtClean="0"/>
              <a:t>margin</a:t>
            </a:r>
            <a:r>
              <a:rPr lang="en-US" sz="2200" dirty="0" smtClean="0"/>
              <a:t>.</a:t>
            </a:r>
          </a:p>
          <a:p>
            <a:pPr eaLnBrk="1" hangingPunct="1">
              <a:defRPr/>
            </a:pPr>
            <a:r>
              <a:rPr lang="en-US" sz="2200" b="1" dirty="0" smtClean="0">
                <a:solidFill>
                  <a:srgbClr val="00B050"/>
                </a:solidFill>
              </a:rPr>
              <a:t> </a:t>
            </a:r>
            <a:r>
              <a:rPr lang="en-US" sz="2200" dirty="0" smtClean="0">
                <a:solidFill>
                  <a:srgbClr val="00B050"/>
                </a:solidFill>
              </a:rPr>
              <a:t>* If you finish all your annotations, put the story somewhere safe and    </a:t>
            </a:r>
          </a:p>
          <a:p>
            <a:pPr eaLnBrk="1" hangingPunct="1">
              <a:defRPr/>
            </a:pPr>
            <a:r>
              <a:rPr lang="en-US" sz="2200" dirty="0">
                <a:solidFill>
                  <a:srgbClr val="00B050"/>
                </a:solidFill>
              </a:rPr>
              <a:t> </a:t>
            </a:r>
            <a:r>
              <a:rPr lang="en-US" sz="2200" dirty="0" smtClean="0">
                <a:solidFill>
                  <a:srgbClr val="00B050"/>
                </a:solidFill>
              </a:rPr>
              <a:t>       either read your SSR book or work on your Unit 2 study guide!!</a:t>
            </a:r>
            <a:endParaRPr lang="en-US" sz="2200" dirty="0">
              <a:solidFill>
                <a:srgbClr val="00B050"/>
              </a:solidFill>
            </a:endParaRPr>
          </a:p>
          <a:p>
            <a:pPr marL="457200" indent="-457200" eaLnBrk="1" hangingPunct="1">
              <a:buFontTx/>
              <a:buAutoNum type="arabicPeriod"/>
              <a:defRPr/>
            </a:pPr>
            <a:endParaRPr lang="en-US" sz="2100" dirty="0"/>
          </a:p>
        </p:txBody>
      </p:sp>
      <p:sp>
        <p:nvSpPr>
          <p:cNvPr id="2" name="Oval 1"/>
          <p:cNvSpPr/>
          <p:nvPr/>
        </p:nvSpPr>
        <p:spPr>
          <a:xfrm>
            <a:off x="685800" y="4191000"/>
            <a:ext cx="914400" cy="381000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747367" y="2731293"/>
            <a:ext cx="791265" cy="340519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868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Final analysis: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20762"/>
            <a:ext cx="8839200" cy="5684838"/>
          </a:xfrm>
        </p:spPr>
        <p:txBody>
          <a:bodyPr>
            <a:normAutofit fontScale="475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4000" b="1" dirty="0" smtClean="0"/>
              <a:t>On </a:t>
            </a:r>
            <a:r>
              <a:rPr lang="en-US" sz="4000" b="1" dirty="0"/>
              <a:t>a piece of notebook paper, answer the following questions in </a:t>
            </a:r>
            <a:r>
              <a:rPr lang="en-US" sz="4000" b="1" dirty="0">
                <a:solidFill>
                  <a:srgbClr val="FF0000"/>
                </a:solidFill>
              </a:rPr>
              <a:t>complete sentences</a:t>
            </a:r>
            <a:r>
              <a:rPr lang="en-US" sz="4000" b="1" dirty="0"/>
              <a:t>:</a:t>
            </a:r>
          </a:p>
          <a:p>
            <a:pPr marL="109537" indent="0">
              <a:buNone/>
            </a:pPr>
            <a:r>
              <a:rPr lang="en-US" sz="4000" dirty="0"/>
              <a:t> </a:t>
            </a:r>
          </a:p>
          <a:p>
            <a:pPr marL="109537" indent="0">
              <a:buNone/>
            </a:pPr>
            <a:r>
              <a:rPr lang="en-US" sz="4000" dirty="0"/>
              <a:t>1.  Summarize the story using “Somebody wanted, but, so, then, finally”</a:t>
            </a:r>
          </a:p>
          <a:p>
            <a:pPr marL="109537" indent="0">
              <a:buNone/>
            </a:pP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2. What is the big conflict in the story, “Eleven”? </a:t>
            </a:r>
          </a:p>
          <a:p>
            <a:pPr marL="109537" indent="0">
              <a:buNone/>
            </a:pP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3. What is the setting in “Eleven”? How do you know</a:t>
            </a:r>
            <a:r>
              <a:rPr lang="en-US" sz="4000" dirty="0" smtClean="0"/>
              <a:t>? Explain.</a:t>
            </a:r>
            <a:endParaRPr lang="en-US" sz="4000" dirty="0"/>
          </a:p>
          <a:p>
            <a:pPr marL="109537" indent="0">
              <a:buNone/>
            </a:pP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4. How does the setting in “Eleven” affect (influence) the story</a:t>
            </a:r>
            <a:r>
              <a:rPr lang="en-US" sz="4000" dirty="0" smtClean="0"/>
              <a:t>?  </a:t>
            </a:r>
            <a:r>
              <a:rPr lang="en-US" sz="4000" smtClean="0"/>
              <a:t>Explain.</a:t>
            </a:r>
            <a:endParaRPr lang="en-US" sz="4000" dirty="0"/>
          </a:p>
          <a:p>
            <a:pPr marL="109537" indent="0">
              <a:buNone/>
            </a:pP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5. Whose point of view is the story told from? </a:t>
            </a:r>
          </a:p>
          <a:p>
            <a:pPr marL="109537" indent="0">
              <a:buNone/>
            </a:pP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6. What if the story was told from another character’s point of view? How would </a:t>
            </a:r>
            <a:r>
              <a:rPr lang="en-US" sz="4000" dirty="0" smtClean="0"/>
              <a:t>this change </a:t>
            </a:r>
            <a:r>
              <a:rPr lang="en-US" sz="4000" dirty="0"/>
              <a:t>the story line</a:t>
            </a:r>
            <a:r>
              <a:rPr lang="en-US" sz="4000" dirty="0" smtClean="0"/>
              <a:t>? Explain.</a:t>
            </a:r>
            <a:endParaRPr lang="en-US" sz="4000" dirty="0"/>
          </a:p>
          <a:p>
            <a:pPr marL="109537" indent="0">
              <a:buNone/>
            </a:pPr>
            <a:r>
              <a:rPr lang="en-US" sz="4000" dirty="0"/>
              <a:t> </a:t>
            </a:r>
          </a:p>
          <a:p>
            <a:pPr marL="109537" indent="0">
              <a:buNone/>
            </a:pPr>
            <a:r>
              <a:rPr lang="en-US" sz="4000" dirty="0"/>
              <a:t>7. What is the theme in “Eleven”?  Explain why in your answer.</a:t>
            </a:r>
          </a:p>
          <a:p>
            <a:pPr marL="109537" indent="0">
              <a:buNone/>
            </a:pPr>
            <a:r>
              <a:rPr lang="en-US" sz="4000" dirty="0"/>
              <a:t>   </a:t>
            </a:r>
            <a:r>
              <a:rPr lang="en-US" sz="4000" dirty="0" smtClean="0"/>
              <a:t>  Use </a:t>
            </a:r>
            <a:r>
              <a:rPr lang="en-US" sz="4000" dirty="0"/>
              <a:t>the following sentence starter: The theme in “Eleven” could </a:t>
            </a:r>
            <a:r>
              <a:rPr lang="en-US" sz="4000" dirty="0" smtClean="0"/>
              <a:t>be…. </a:t>
            </a:r>
          </a:p>
          <a:p>
            <a:pPr marL="109537" indent="0">
              <a:buNone/>
            </a:pPr>
            <a:r>
              <a:rPr lang="en-US" sz="4000" dirty="0"/>
              <a:t> </a:t>
            </a:r>
            <a:r>
              <a:rPr lang="en-US" sz="4000" dirty="0" smtClean="0"/>
              <a:t>          </a:t>
            </a:r>
            <a:r>
              <a:rPr lang="en-US" sz="4000" dirty="0" smtClean="0"/>
              <a:t>because</a:t>
            </a:r>
            <a:r>
              <a:rPr lang="en-US" sz="4000" dirty="0"/>
              <a:t>…</a:t>
            </a:r>
            <a:endParaRPr lang="en-US" sz="4000" dirty="0">
              <a:effectLst/>
            </a:endParaRPr>
          </a:p>
          <a:p>
            <a:pPr marL="109728" indent="0" eaLnBrk="1" fontAlgn="auto" hangingPunct="1">
              <a:spcAft>
                <a:spcPts val="0"/>
              </a:spcAft>
              <a:buNone/>
              <a:defRPr/>
            </a:pPr>
            <a:endParaRPr lang="en-US" dirty="0"/>
          </a:p>
          <a:p>
            <a:pPr marL="514350" indent="-514350" eaLnBrk="1" fontAlgn="auto" hangingPunct="1">
              <a:spcAft>
                <a:spcPts val="0"/>
              </a:spcAft>
              <a:buFont typeface="Wingdings 3"/>
              <a:buAutoNum type="arabicPeriod"/>
              <a:defRPr/>
            </a:pPr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7644</TotalTime>
  <Words>344</Words>
  <Application>Microsoft Office PowerPoint</Application>
  <PresentationFormat>On-screen Show (4:3)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Constantia</vt:lpstr>
      <vt:lpstr>Tempus Sans ITC</vt:lpstr>
      <vt:lpstr>Wingdings</vt:lpstr>
      <vt:lpstr>Wingdings 2</vt:lpstr>
      <vt:lpstr>Wingdings 3</vt:lpstr>
      <vt:lpstr>Default Design</vt:lpstr>
      <vt:lpstr>Flow</vt:lpstr>
      <vt:lpstr>Please copy this week’s calendar into your agenda…</vt:lpstr>
      <vt:lpstr>PowerPoint Presentation</vt:lpstr>
      <vt:lpstr>Action News Live!</vt:lpstr>
      <vt:lpstr>Today, we will read a story and analyze all the story elements we have learned….</vt:lpstr>
      <vt:lpstr>“Eleven” by Sandra Cisneros</vt:lpstr>
      <vt:lpstr>Turn and talk to someone beside you</vt:lpstr>
      <vt:lpstr>PowerPoint Presentation</vt:lpstr>
      <vt:lpstr>“Eleven” by Sandra Cisneros</vt:lpstr>
      <vt:lpstr>Final analysis:</vt:lpstr>
    </vt:vector>
  </TitlesOfParts>
  <Company>PISD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PISD</dc:creator>
  <cp:lastModifiedBy>Rachel Holcomb</cp:lastModifiedBy>
  <cp:revision>269</cp:revision>
  <dcterms:created xsi:type="dcterms:W3CDTF">2012-03-02T17:21:38Z</dcterms:created>
  <dcterms:modified xsi:type="dcterms:W3CDTF">2016-10-03T12:37:14Z</dcterms:modified>
</cp:coreProperties>
</file>